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Ubuntu"/>
      <p:regular r:id="rId35"/>
      <p:bold r:id="rId36"/>
      <p:italic r:id="rId37"/>
      <p:boldItalic r:id="rId38"/>
    </p:embeddedFont>
    <p:embeddedFont>
      <p:font typeface="Calibri"/>
      <p:regular r:id="rId39"/>
      <p:bold r:id="rId40"/>
      <p:italic r:id="rId41"/>
      <p:boldItalic r:id="rId42"/>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5E55575B-97AB-4B34-8466-FD9A36FA0D61}">
  <a:tblStyle styleId="{5E55575B-97AB-4B34-8466-FD9A36FA0D61}" styleName="Table_0"/>
  <a:tblStyle styleId="{EFCE8A11-8B0D-476B-8FD9-9285CC5B9775}" styleName="Table_1"/>
  <a:tblStyle styleId="{4872FBDC-575F-494A-96D2-D3CF921954EE}" styleName="Table_2"/>
</a:tblStyleLst>
</file>

<file path=ppt/_rels/presentation.xml.rels><?xml version="1.0" encoding="UTF-8" standalone="yes"?><Relationships xmlns="http://schemas.openxmlformats.org/package/2006/relationships"><Relationship Id="rId40" Type="http://schemas.openxmlformats.org/officeDocument/2006/relationships/font" Target="fonts/Calibri-bold.fntdata"/><Relationship Id="rId20" Type="http://schemas.openxmlformats.org/officeDocument/2006/relationships/slide" Target="slides/slide15.xml"/><Relationship Id="rId42" Type="http://schemas.openxmlformats.org/officeDocument/2006/relationships/font" Target="fonts/Calibri-boldItalic.fntdata"/><Relationship Id="rId41" Type="http://schemas.openxmlformats.org/officeDocument/2006/relationships/font" Target="fonts/Calibri-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Ubuntu-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Ubuntu-italic.fntdata"/><Relationship Id="rId14" Type="http://schemas.openxmlformats.org/officeDocument/2006/relationships/slide" Target="slides/slide9.xml"/><Relationship Id="rId36" Type="http://schemas.openxmlformats.org/officeDocument/2006/relationships/font" Target="fonts/Ubuntu-bold.fntdata"/><Relationship Id="rId17" Type="http://schemas.openxmlformats.org/officeDocument/2006/relationships/slide" Target="slides/slide12.xml"/><Relationship Id="rId39" Type="http://schemas.openxmlformats.org/officeDocument/2006/relationships/font" Target="fonts/Calibri-regular.fntdata"/><Relationship Id="rId16" Type="http://schemas.openxmlformats.org/officeDocument/2006/relationships/slide" Target="slides/slide11.xml"/><Relationship Id="rId38" Type="http://schemas.openxmlformats.org/officeDocument/2006/relationships/font" Target="fonts/Ubuntu-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3" name="Shape 8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7" name="Shape 14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6" name="Shape 15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2" name="Shape 16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Overall the 3 case studies were not the best choices to get an understanding of rapidly growing slums. They were chosen since there was a lot of available information on the slums. Rio was already highly developed and Kirbera and Dharavi slums were quite old slums where the boundaries were already set and many behaviors and norms had already been established. Not that they couldn't use a Watermall, but other places may benefit more.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8" name="Shape 16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4" name="Shape 17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From workshop one we tried to define what kinds of community functions exist. to get an idea of what additional sociall services the Watermall could offer.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 name="Shape 18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I idea was that we would design a water mall based on the following factors, but from reading the case studies we realized that every place is incredibly case specific and so to make a design for specific slums or cultures or sub-cultures would not be practical, so we moved on to technical parameters to see if we can find some common features. Basically the minimum needs of people regardless or region. This too is a loaded extercise because we wish to increase their standard of living also to something that we’re more familiar with in the west.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 name="Shape 18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 name="Shape 1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0" name="Shape 22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7" name="Shape 22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0" name="Shape 24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Some sketches by Jason of a structure of shipping containers. You can build them, then ship them to the watermall place and connect them into the modular system.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7" name="Shape 24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Horizontal re-use of nitrogen and other nutrients (top, left) can be changed into vertical/hanging gardens. Here you see how dry faeces are transported to an offsite digester in minitrucks, to be used on farms, which closes the loop when grains, nuts and dairy also cofrom outside the city.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5" name="Shape 2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Top right: surface area Watermall [digester, water storage, showers and toilets, grey water treatment, but without the food production] ---   Things we did not count in the surface area: washing machines, membrane filter for recycling grey water, compressor for biogas, biogas storage]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1" name="Shape 26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7" name="Shape 26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0" name="Shape 28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7" name="Shape 28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3" name="Shape 29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7" name="Shape 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4" name="Shape 10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1" name="Shape 11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8" name="Shape 11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5" name="Shape 12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4" name="Shape 13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2" name="Shape 12"/>
        <p:cNvGrpSpPr/>
        <p:nvPr/>
      </p:nvGrpSpPr>
      <p:grpSpPr>
        <a:xfrm>
          <a:off x="0" y="0"/>
          <a:ext cx="0" cy="0"/>
          <a:chOff x="0" y="0"/>
          <a:chExt cx="0" cy="0"/>
        </a:xfrm>
      </p:grpSpPr>
      <p:sp>
        <p:nvSpPr>
          <p:cNvPr id="13" name="Shape 13"/>
          <p:cNvSpPr txBox="1"/>
          <p:nvPr>
            <p:ph type="ctrTitle"/>
          </p:nvPr>
        </p:nvSpPr>
        <p:spPr>
          <a:xfrm>
            <a:off x="1997075" y="1095856"/>
            <a:ext cx="6400799" cy="1102500"/>
          </a:xfrm>
          <a:prstGeom prst="rect">
            <a:avLst/>
          </a:prstGeom>
        </p:spPr>
        <p:txBody>
          <a:bodyPr anchorCtr="0" anchor="b" bIns="91425" lIns="91425" rIns="91425" tIns="91425"/>
          <a:lstStyle>
            <a:lvl1pPr>
              <a:spcBef>
                <a:spcPts val="0"/>
              </a:spcBef>
              <a:buSzPct val="100000"/>
              <a:defRPr b="1" sz="4800"/>
            </a:lvl1pPr>
            <a:lvl2pPr>
              <a:spcBef>
                <a:spcPts val="0"/>
              </a:spcBef>
              <a:buSzPct val="100000"/>
              <a:defRPr b="1" sz="4800"/>
            </a:lvl2pPr>
            <a:lvl3pPr>
              <a:spcBef>
                <a:spcPts val="0"/>
              </a:spcBef>
              <a:buSzPct val="100000"/>
              <a:defRPr b="1" sz="4800"/>
            </a:lvl3pPr>
            <a:lvl4pPr>
              <a:spcBef>
                <a:spcPts val="0"/>
              </a:spcBef>
              <a:buSzPct val="100000"/>
              <a:defRPr b="1" sz="4800"/>
            </a:lvl4pPr>
            <a:lvl5pPr>
              <a:spcBef>
                <a:spcPts val="0"/>
              </a:spcBef>
              <a:buSzPct val="100000"/>
              <a:defRPr b="1" sz="4800"/>
            </a:lvl5pPr>
            <a:lvl6pPr>
              <a:spcBef>
                <a:spcPts val="0"/>
              </a:spcBef>
              <a:buSzPct val="100000"/>
              <a:defRPr b="1" sz="4800"/>
            </a:lvl6pPr>
            <a:lvl7pPr>
              <a:spcBef>
                <a:spcPts val="0"/>
              </a:spcBef>
              <a:buSzPct val="100000"/>
              <a:defRPr b="1" sz="4800"/>
            </a:lvl7pPr>
            <a:lvl8pPr>
              <a:spcBef>
                <a:spcPts val="0"/>
              </a:spcBef>
              <a:buSzPct val="100000"/>
              <a:defRPr b="1" sz="4800"/>
            </a:lvl8pPr>
            <a:lvl9pPr>
              <a:spcBef>
                <a:spcPts val="0"/>
              </a:spcBef>
              <a:buSzPct val="100000"/>
              <a:defRPr b="1" sz="4800"/>
            </a:lvl9pPr>
          </a:lstStyle>
          <a:p/>
        </p:txBody>
      </p:sp>
      <p:sp>
        <p:nvSpPr>
          <p:cNvPr id="14" name="Shape 14"/>
          <p:cNvSpPr txBox="1"/>
          <p:nvPr>
            <p:ph idx="1" type="subTitle"/>
          </p:nvPr>
        </p:nvSpPr>
        <p:spPr>
          <a:xfrm>
            <a:off x="1997075" y="2251802"/>
            <a:ext cx="6400799" cy="871800"/>
          </a:xfrm>
          <a:prstGeom prst="rect">
            <a:avLst/>
          </a:prstGeom>
        </p:spPr>
        <p:txBody>
          <a:bodyPr anchorCtr="0" anchor="t" bIns="91425" lIns="91425" rIns="91425" tIns="91425"/>
          <a:lstStyle>
            <a:lvl1pPr>
              <a:spcBef>
                <a:spcPts val="0"/>
              </a:spcBef>
              <a:buClr>
                <a:srgbClr val="FFFFFF"/>
              </a:buClr>
              <a:buNone/>
              <a:defRPr>
                <a:solidFill>
                  <a:srgbClr val="FFFFFF"/>
                </a:solidFill>
              </a:defRPr>
            </a:lvl1pPr>
            <a:lvl2pPr>
              <a:spcBef>
                <a:spcPts val="0"/>
              </a:spcBef>
              <a:buClr>
                <a:srgbClr val="FFFFFF"/>
              </a:buClr>
              <a:buSzPct val="100000"/>
              <a:buNone/>
              <a:defRPr sz="3200">
                <a:solidFill>
                  <a:srgbClr val="FFFFFF"/>
                </a:solidFill>
              </a:defRPr>
            </a:lvl2pPr>
            <a:lvl3pPr>
              <a:spcBef>
                <a:spcPts val="0"/>
              </a:spcBef>
              <a:buClr>
                <a:srgbClr val="FFFFFF"/>
              </a:buClr>
              <a:buSzPct val="100000"/>
              <a:buNone/>
              <a:defRPr sz="3200">
                <a:solidFill>
                  <a:srgbClr val="FFFFFF"/>
                </a:solidFill>
              </a:defRPr>
            </a:lvl3pPr>
            <a:lvl4pPr>
              <a:spcBef>
                <a:spcPts val="0"/>
              </a:spcBef>
              <a:buClr>
                <a:srgbClr val="FFFFFF"/>
              </a:buClr>
              <a:buSzPct val="100000"/>
              <a:buNone/>
              <a:defRPr sz="3200">
                <a:solidFill>
                  <a:srgbClr val="FFFFFF"/>
                </a:solidFill>
              </a:defRPr>
            </a:lvl4pPr>
            <a:lvl5pPr>
              <a:spcBef>
                <a:spcPts val="0"/>
              </a:spcBef>
              <a:buClr>
                <a:srgbClr val="FFFFFF"/>
              </a:buClr>
              <a:buSzPct val="100000"/>
              <a:buNone/>
              <a:defRPr sz="3200">
                <a:solidFill>
                  <a:srgbClr val="FFFFFF"/>
                </a:solidFill>
              </a:defRPr>
            </a:lvl5pPr>
            <a:lvl6pPr>
              <a:spcBef>
                <a:spcPts val="0"/>
              </a:spcBef>
              <a:buClr>
                <a:srgbClr val="FFFFFF"/>
              </a:buClr>
              <a:buSzPct val="100000"/>
              <a:buNone/>
              <a:defRPr sz="3200">
                <a:solidFill>
                  <a:srgbClr val="FFFFFF"/>
                </a:solidFill>
              </a:defRPr>
            </a:lvl6pPr>
            <a:lvl7pPr>
              <a:spcBef>
                <a:spcPts val="0"/>
              </a:spcBef>
              <a:buClr>
                <a:srgbClr val="FFFFFF"/>
              </a:buClr>
              <a:buSzPct val="100000"/>
              <a:buNone/>
              <a:defRPr sz="3200">
                <a:solidFill>
                  <a:srgbClr val="FFFFFF"/>
                </a:solidFill>
              </a:defRPr>
            </a:lvl7pPr>
            <a:lvl8pPr>
              <a:spcBef>
                <a:spcPts val="0"/>
              </a:spcBef>
              <a:buClr>
                <a:srgbClr val="FFFFFF"/>
              </a:buClr>
              <a:buSzPct val="100000"/>
              <a:buNone/>
              <a:defRPr sz="3200">
                <a:solidFill>
                  <a:srgbClr val="FFFFFF"/>
                </a:solidFill>
              </a:defRPr>
            </a:lvl8pPr>
            <a:lvl9pPr>
              <a:spcBef>
                <a:spcPts val="0"/>
              </a:spcBef>
              <a:buClr>
                <a:srgbClr val="FFFFFF"/>
              </a:buClr>
              <a:buSzPct val="100000"/>
              <a:buNone/>
              <a:defRPr sz="3200">
                <a:solidFill>
                  <a:srgbClr val="FFFFFF"/>
                </a:solidFill>
              </a:defRPr>
            </a:lvl9pPr>
          </a:lstStyle>
          <a:p/>
        </p:txBody>
      </p:sp>
      <p:sp>
        <p:nvSpPr>
          <p:cNvPr id="15" name="Shape 15"/>
          <p:cNvSpPr/>
          <p:nvPr/>
        </p:nvSpPr>
        <p:spPr>
          <a:xfrm>
            <a:off x="0" y="0"/>
            <a:ext cx="3135299" cy="5143499"/>
          </a:xfrm>
          <a:prstGeom prst="rect">
            <a:avLst/>
          </a:prstGeom>
          <a:noFill/>
          <a:ln>
            <a:noFill/>
          </a:ln>
        </p:spPr>
        <p:txBody>
          <a:bodyPr anchorCtr="0" anchor="t" bIns="45700" lIns="91425" rIns="91425" tIns="45700">
            <a:noAutofit/>
          </a:bodyPr>
          <a:lstStyle/>
          <a:p>
            <a:pPr>
              <a:spcBef>
                <a:spcPts val="0"/>
              </a:spcBef>
              <a:buNone/>
            </a:pPr>
            <a:r>
              <a:t/>
            </a:r>
            <a:endParaRPr/>
          </a:p>
        </p:txBody>
      </p:sp>
      <p:sp>
        <p:nvSpPr>
          <p:cNvPr id="16" name="Shape 16"/>
          <p:cNvSpPr/>
          <p:nvPr/>
        </p:nvSpPr>
        <p:spPr>
          <a:xfrm>
            <a:off x="3175" y="0"/>
            <a:ext cx="635000" cy="609600"/>
          </a:xfrm>
          <a:custGeom>
            <a:pathLst>
              <a:path extrusionOk="0" h="512" w="400">
                <a:moveTo>
                  <a:pt x="400" y="512"/>
                </a:moveTo>
                <a:lnTo>
                  <a:pt x="2" y="0"/>
                </a:lnTo>
                <a:lnTo>
                  <a:pt x="0" y="0"/>
                </a:lnTo>
                <a:lnTo>
                  <a:pt x="0" y="512"/>
                </a:lnTo>
                <a:lnTo>
                  <a:pt x="400"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17" name="Shape 17"/>
          <p:cNvSpPr/>
          <p:nvPr/>
        </p:nvSpPr>
        <p:spPr>
          <a:xfrm>
            <a:off x="3175" y="1916906"/>
            <a:ext cx="635000" cy="611981"/>
          </a:xfrm>
          <a:custGeom>
            <a:pathLst>
              <a:path extrusionOk="0" h="514" w="400">
                <a:moveTo>
                  <a:pt x="400" y="0"/>
                </a:moveTo>
                <a:lnTo>
                  <a:pt x="0" y="0"/>
                </a:lnTo>
                <a:lnTo>
                  <a:pt x="0" y="514"/>
                </a:lnTo>
                <a:lnTo>
                  <a:pt x="2" y="514"/>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anchorCtr="0" anchor="t" bIns="45700" lIns="91425" rIns="91425" tIns="45700">
            <a:noAutofit/>
          </a:bodyPr>
          <a:lstStyle/>
          <a:p>
            <a:pPr>
              <a:spcBef>
                <a:spcPts val="0"/>
              </a:spcBef>
              <a:buNone/>
            </a:pPr>
            <a:r>
              <a:t/>
            </a:r>
            <a:endParaRPr/>
          </a:p>
        </p:txBody>
      </p:sp>
      <p:sp>
        <p:nvSpPr>
          <p:cNvPr id="18" name="Shape 18"/>
          <p:cNvSpPr/>
          <p:nvPr/>
        </p:nvSpPr>
        <p:spPr>
          <a:xfrm>
            <a:off x="3175" y="1307306"/>
            <a:ext cx="635000" cy="609600"/>
          </a:xfrm>
          <a:custGeom>
            <a:pathLst>
              <a:path extrusionOk="0" h="512" w="40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19" name="Shape 19"/>
          <p:cNvSpPr/>
          <p:nvPr/>
        </p:nvSpPr>
        <p:spPr>
          <a:xfrm>
            <a:off x="152400" y="1307306"/>
            <a:ext cx="1317625" cy="609600"/>
          </a:xfrm>
          <a:custGeom>
            <a:pathLst>
              <a:path extrusionOk="0" h="512" w="83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20" name="Shape 20"/>
          <p:cNvSpPr/>
          <p:nvPr/>
        </p:nvSpPr>
        <p:spPr>
          <a:xfrm>
            <a:off x="152400" y="3226593"/>
            <a:ext cx="1317625" cy="609600"/>
          </a:xfrm>
          <a:custGeom>
            <a:pathLst>
              <a:path extrusionOk="0" h="512" w="830">
                <a:moveTo>
                  <a:pt x="830" y="0"/>
                </a:moveTo>
                <a:lnTo>
                  <a:pt x="398" y="0"/>
                </a:lnTo>
                <a:lnTo>
                  <a:pt x="0" y="512"/>
                </a:lnTo>
                <a:lnTo>
                  <a:pt x="432" y="512"/>
                </a:lnTo>
                <a:lnTo>
                  <a:pt x="83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anchorCtr="0" anchor="t" bIns="45700" lIns="91425" rIns="91425" tIns="45700">
            <a:noAutofit/>
          </a:bodyPr>
          <a:lstStyle/>
          <a:p>
            <a:pPr>
              <a:spcBef>
                <a:spcPts val="0"/>
              </a:spcBef>
              <a:buNone/>
            </a:pPr>
            <a:r>
              <a:t/>
            </a:r>
            <a:endParaRPr/>
          </a:p>
        </p:txBody>
      </p:sp>
      <p:sp>
        <p:nvSpPr>
          <p:cNvPr id="21" name="Shape 21"/>
          <p:cNvSpPr/>
          <p:nvPr/>
        </p:nvSpPr>
        <p:spPr>
          <a:xfrm>
            <a:off x="152400" y="2614612"/>
            <a:ext cx="1317625" cy="611981"/>
          </a:xfrm>
          <a:custGeom>
            <a:pathLst>
              <a:path extrusionOk="0" h="514" w="830">
                <a:moveTo>
                  <a:pt x="432" y="0"/>
                </a:moveTo>
                <a:lnTo>
                  <a:pt x="0" y="0"/>
                </a:lnTo>
                <a:lnTo>
                  <a:pt x="398" y="514"/>
                </a:lnTo>
                <a:lnTo>
                  <a:pt x="830" y="514"/>
                </a:lnTo>
                <a:lnTo>
                  <a:pt x="432"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22" name="Shape 22"/>
          <p:cNvSpPr/>
          <p:nvPr/>
        </p:nvSpPr>
        <p:spPr>
          <a:xfrm>
            <a:off x="984250" y="2614612"/>
            <a:ext cx="1322387" cy="611981"/>
          </a:xfrm>
          <a:custGeom>
            <a:pathLst>
              <a:path extrusionOk="0" h="514" w="833">
                <a:moveTo>
                  <a:pt x="399" y="514"/>
                </a:moveTo>
                <a:lnTo>
                  <a:pt x="833" y="514"/>
                </a:lnTo>
                <a:lnTo>
                  <a:pt x="435" y="0"/>
                </a:lnTo>
                <a:lnTo>
                  <a:pt x="0" y="0"/>
                </a:lnTo>
                <a:lnTo>
                  <a:pt x="399" y="514"/>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23" name="Shape 23"/>
          <p:cNvSpPr/>
          <p:nvPr/>
        </p:nvSpPr>
        <p:spPr>
          <a:xfrm>
            <a:off x="3175" y="2614612"/>
            <a:ext cx="635000" cy="611981"/>
          </a:xfrm>
          <a:custGeom>
            <a:pathLst>
              <a:path extrusionOk="0" h="514" w="40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24" name="Shape 24"/>
          <p:cNvSpPr/>
          <p:nvPr/>
        </p:nvSpPr>
        <p:spPr>
          <a:xfrm>
            <a:off x="984250" y="4533900"/>
            <a:ext cx="1322387" cy="609600"/>
          </a:xfrm>
          <a:custGeom>
            <a:pathLst>
              <a:path extrusionOk="0" h="512" w="833">
                <a:moveTo>
                  <a:pt x="399" y="0"/>
                </a:moveTo>
                <a:lnTo>
                  <a:pt x="0" y="512"/>
                </a:lnTo>
                <a:lnTo>
                  <a:pt x="435" y="512"/>
                </a:lnTo>
                <a:lnTo>
                  <a:pt x="833" y="0"/>
                </a:lnTo>
                <a:lnTo>
                  <a:pt x="399" y="0"/>
                </a:lnTo>
                <a:close/>
              </a:path>
            </a:pathLst>
          </a:custGeom>
          <a:gradFill>
            <a:gsLst>
              <a:gs pos="0">
                <a:srgbClr val="0090DA"/>
              </a:gs>
              <a:gs pos="54000">
                <a:srgbClr val="0090DA"/>
              </a:gs>
              <a:gs pos="98000">
                <a:srgbClr val="2BC4F3"/>
              </a:gs>
              <a:gs pos="100000">
                <a:srgbClr val="00AEEE"/>
              </a:gs>
            </a:gsLst>
            <a:lin ang="8100000" scaled="0"/>
          </a:gradFill>
          <a:ln>
            <a:noFill/>
          </a:ln>
        </p:spPr>
        <p:txBody>
          <a:bodyPr anchorCtr="0" anchor="t" bIns="45700" lIns="91425" rIns="91425" tIns="45700">
            <a:noAutofit/>
          </a:bodyPr>
          <a:lstStyle/>
          <a:p>
            <a:pPr>
              <a:spcBef>
                <a:spcPts val="0"/>
              </a:spcBef>
              <a:buNone/>
            </a:pPr>
            <a:r>
              <a:t/>
            </a:r>
            <a:endParaRPr/>
          </a:p>
        </p:txBody>
      </p:sp>
      <p:sp>
        <p:nvSpPr>
          <p:cNvPr id="25" name="Shape 25"/>
          <p:cNvSpPr/>
          <p:nvPr/>
        </p:nvSpPr>
        <p:spPr>
          <a:xfrm>
            <a:off x="984250" y="3924300"/>
            <a:ext cx="1322387" cy="609600"/>
          </a:xfrm>
          <a:custGeom>
            <a:pathLst>
              <a:path extrusionOk="0" h="512" w="833">
                <a:moveTo>
                  <a:pt x="435" y="0"/>
                </a:moveTo>
                <a:lnTo>
                  <a:pt x="0" y="0"/>
                </a:lnTo>
                <a:lnTo>
                  <a:pt x="399" y="512"/>
                </a:lnTo>
                <a:lnTo>
                  <a:pt x="833" y="512"/>
                </a:lnTo>
                <a:lnTo>
                  <a:pt x="435"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26" name="Shape 26"/>
          <p:cNvSpPr/>
          <p:nvPr/>
        </p:nvSpPr>
        <p:spPr>
          <a:xfrm>
            <a:off x="1820863" y="3924300"/>
            <a:ext cx="1317625" cy="609600"/>
          </a:xfrm>
          <a:custGeom>
            <a:pathLst>
              <a:path extrusionOk="0" h="512" w="830">
                <a:moveTo>
                  <a:pt x="434" y="0"/>
                </a:moveTo>
                <a:lnTo>
                  <a:pt x="0" y="0"/>
                </a:lnTo>
                <a:lnTo>
                  <a:pt x="398" y="512"/>
                </a:lnTo>
                <a:lnTo>
                  <a:pt x="830" y="512"/>
                </a:lnTo>
                <a:lnTo>
                  <a:pt x="434"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27" name="Shape 27"/>
          <p:cNvSpPr/>
          <p:nvPr/>
        </p:nvSpPr>
        <p:spPr>
          <a:xfrm>
            <a:off x="3175" y="609600"/>
            <a:ext cx="635000" cy="609600"/>
          </a:xfrm>
          <a:custGeom>
            <a:pathLst>
              <a:path extrusionOk="0" h="512" w="40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28" name="Shape 28"/>
          <p:cNvSpPr/>
          <p:nvPr/>
        </p:nvSpPr>
        <p:spPr>
          <a:xfrm>
            <a:off x="152400" y="1916906"/>
            <a:ext cx="1317625" cy="611981"/>
          </a:xfrm>
          <a:custGeom>
            <a:pathLst>
              <a:path extrusionOk="0" h="514" w="830">
                <a:moveTo>
                  <a:pt x="0" y="514"/>
                </a:moveTo>
                <a:lnTo>
                  <a:pt x="432" y="514"/>
                </a:lnTo>
                <a:lnTo>
                  <a:pt x="830" y="0"/>
                </a:lnTo>
                <a:lnTo>
                  <a:pt x="398" y="0"/>
                </a:lnTo>
                <a:lnTo>
                  <a:pt x="0" y="514"/>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29" name="Shape 29"/>
          <p:cNvSpPr/>
          <p:nvPr/>
        </p:nvSpPr>
        <p:spPr>
          <a:xfrm>
            <a:off x="984250" y="3226593"/>
            <a:ext cx="1322387" cy="609600"/>
          </a:xfrm>
          <a:custGeom>
            <a:pathLst>
              <a:path extrusionOk="0" h="512" w="833">
                <a:moveTo>
                  <a:pt x="0" y="512"/>
                </a:moveTo>
                <a:lnTo>
                  <a:pt x="435" y="512"/>
                </a:lnTo>
                <a:lnTo>
                  <a:pt x="833" y="0"/>
                </a:lnTo>
                <a:lnTo>
                  <a:pt x="399" y="0"/>
                </a:lnTo>
                <a:lnTo>
                  <a:pt x="0" y="512"/>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30" name="Shape 30"/>
          <p:cNvSpPr/>
          <p:nvPr/>
        </p:nvSpPr>
        <p:spPr>
          <a:xfrm>
            <a:off x="3175" y="3226593"/>
            <a:ext cx="635000" cy="609600"/>
          </a:xfrm>
          <a:custGeom>
            <a:pathLst>
              <a:path extrusionOk="0" h="512" w="40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31" name="Shape 31"/>
          <p:cNvSpPr/>
          <p:nvPr/>
        </p:nvSpPr>
        <p:spPr>
          <a:xfrm>
            <a:off x="1820863" y="4533900"/>
            <a:ext cx="1317625" cy="609600"/>
          </a:xfrm>
          <a:custGeom>
            <a:pathLst>
              <a:path extrusionOk="0" h="512" w="830">
                <a:moveTo>
                  <a:pt x="398" y="0"/>
                </a:moveTo>
                <a:lnTo>
                  <a:pt x="0" y="512"/>
                </a:lnTo>
                <a:lnTo>
                  <a:pt x="434"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32" name="Shape 32"/>
          <p:cNvSpPr/>
          <p:nvPr/>
        </p:nvSpPr>
        <p:spPr>
          <a:xfrm>
            <a:off x="152400" y="4533900"/>
            <a:ext cx="1317625" cy="609600"/>
          </a:xfrm>
          <a:custGeom>
            <a:pathLst>
              <a:path extrusionOk="0" h="512" w="83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33" name="Shape 33"/>
          <p:cNvSpPr/>
          <p:nvPr/>
        </p:nvSpPr>
        <p:spPr>
          <a:xfrm>
            <a:off x="3175" y="4533900"/>
            <a:ext cx="635000" cy="609600"/>
          </a:xfrm>
          <a:custGeom>
            <a:pathLst>
              <a:path extrusionOk="0" h="512" w="400">
                <a:moveTo>
                  <a:pt x="400" y="0"/>
                </a:moveTo>
                <a:lnTo>
                  <a:pt x="0" y="0"/>
                </a:lnTo>
                <a:lnTo>
                  <a:pt x="0" y="512"/>
                </a:lnTo>
                <a:lnTo>
                  <a:pt x="2" y="512"/>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anchorCtr="0" anchor="t" bIns="45700" lIns="91425" rIns="91425" tIns="45700">
            <a:noAutofit/>
          </a:bodyPr>
          <a:lstStyle/>
          <a:p>
            <a:pPr>
              <a:spcBef>
                <a:spcPts val="0"/>
              </a:spcBef>
              <a:buNone/>
            </a:pPr>
            <a:r>
              <a:t/>
            </a:r>
            <a:endParaRPr/>
          </a:p>
        </p:txBody>
      </p:sp>
      <p:sp>
        <p:nvSpPr>
          <p:cNvPr id="34" name="Shape 34"/>
          <p:cNvSpPr/>
          <p:nvPr/>
        </p:nvSpPr>
        <p:spPr>
          <a:xfrm>
            <a:off x="3175" y="3924300"/>
            <a:ext cx="635000" cy="609600"/>
          </a:xfrm>
          <a:custGeom>
            <a:pathLst>
              <a:path extrusionOk="0" h="512" w="40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35" name="Shape 35"/>
          <p:cNvSpPr/>
          <p:nvPr/>
        </p:nvSpPr>
        <p:spPr>
          <a:xfrm>
            <a:off x="152400" y="3924300"/>
            <a:ext cx="1317625" cy="609600"/>
          </a:xfrm>
          <a:custGeom>
            <a:pathLst>
              <a:path extrusionOk="0" h="512" w="83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36" name="Shape 36"/>
          <p:cNvSpPr/>
          <p:nvPr/>
        </p:nvSpPr>
        <p:spPr>
          <a:xfrm>
            <a:off x="7415211" y="0"/>
            <a:ext cx="1555750" cy="612226"/>
          </a:xfrm>
          <a:custGeom>
            <a:pathLst>
              <a:path extrusionOk="0" h="607" w="98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37" name="Shape 37"/>
          <p:cNvSpPr/>
          <p:nvPr/>
        </p:nvSpPr>
        <p:spPr>
          <a:xfrm>
            <a:off x="8397875" y="1310183"/>
            <a:ext cx="746125" cy="610209"/>
          </a:xfrm>
          <a:custGeom>
            <a:pathLst>
              <a:path extrusionOk="0" h="605" w="47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38" name="Shape 38"/>
          <p:cNvSpPr/>
          <p:nvPr/>
        </p:nvSpPr>
        <p:spPr>
          <a:xfrm>
            <a:off x="8397875" y="1920392"/>
            <a:ext cx="746125" cy="610209"/>
          </a:xfrm>
          <a:custGeom>
            <a:pathLst>
              <a:path extrusionOk="0" h="605" w="47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
        <p:nvSpPr>
          <p:cNvPr id="39" name="Shape 39"/>
          <p:cNvSpPr/>
          <p:nvPr/>
        </p:nvSpPr>
        <p:spPr>
          <a:xfrm>
            <a:off x="8397875" y="2017"/>
            <a:ext cx="746125" cy="610209"/>
          </a:xfrm>
          <a:custGeom>
            <a:pathLst>
              <a:path extrusionOk="0" h="605" w="470">
                <a:moveTo>
                  <a:pt x="470" y="0"/>
                </a:moveTo>
                <a:lnTo>
                  <a:pt x="0" y="605"/>
                </a:lnTo>
                <a:lnTo>
                  <a:pt x="470" y="605"/>
                </a:lnTo>
                <a:lnTo>
                  <a:pt x="470" y="0"/>
                </a:lnTo>
                <a:close/>
              </a:path>
            </a:pathLst>
          </a:custGeom>
          <a:gradFill>
            <a:gsLst>
              <a:gs pos="0">
                <a:srgbClr val="0090DA"/>
              </a:gs>
              <a:gs pos="54000">
                <a:srgbClr val="0090DA"/>
              </a:gs>
              <a:gs pos="98000">
                <a:srgbClr val="2BC4F3"/>
              </a:gs>
              <a:gs pos="100000">
                <a:srgbClr val="00AEEE"/>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40" name="Shape 40"/>
          <p:cNvSpPr/>
          <p:nvPr/>
        </p:nvSpPr>
        <p:spPr>
          <a:xfrm>
            <a:off x="8397875" y="612225"/>
            <a:ext cx="746125" cy="607183"/>
          </a:xfrm>
          <a:custGeom>
            <a:pathLst>
              <a:path extrusionOk="0" h="602" w="470">
                <a:moveTo>
                  <a:pt x="0" y="0"/>
                </a:moveTo>
                <a:lnTo>
                  <a:pt x="470" y="602"/>
                </a:lnTo>
                <a:lnTo>
                  <a:pt x="470" y="0"/>
                </a:lnTo>
                <a:lnTo>
                  <a:pt x="0"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41" name="Shape 41"/>
          <p:cNvSpPr/>
          <p:nvPr/>
        </p:nvSpPr>
        <p:spPr>
          <a:xfrm>
            <a:off x="7415211" y="612225"/>
            <a:ext cx="1555750" cy="610209"/>
          </a:xfrm>
          <a:custGeom>
            <a:pathLst>
              <a:path extrusionOk="0" h="605" w="98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42" name="Shape 42"/>
        <p:cNvGrpSpPr/>
        <p:nvPr/>
      </p:nvGrpSpPr>
      <p:grpSpPr>
        <a:xfrm>
          <a:off x="0" y="0"/>
          <a:ext cx="0" cy="0"/>
          <a:chOff x="0" y="0"/>
          <a:chExt cx="0" cy="0"/>
        </a:xfrm>
      </p:grpSpPr>
      <p:sp>
        <p:nvSpPr>
          <p:cNvPr id="43" name="Shape 43"/>
          <p:cNvSpPr txBox="1"/>
          <p:nvPr>
            <p:ph type="title"/>
          </p:nvPr>
        </p:nvSpPr>
        <p:spPr>
          <a:xfrm>
            <a:off x="457200" y="205978"/>
            <a:ext cx="687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44" name="Shape 44"/>
          <p:cNvSpPr txBox="1"/>
          <p:nvPr>
            <p:ph idx="1" type="body"/>
          </p:nvPr>
        </p:nvSpPr>
        <p:spPr>
          <a:xfrm>
            <a:off x="457200" y="1200150"/>
            <a:ext cx="8229600" cy="36303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45" name="Shape 45"/>
          <p:cNvSpPr/>
          <p:nvPr/>
        </p:nvSpPr>
        <p:spPr>
          <a:xfrm>
            <a:off x="7415211" y="0"/>
            <a:ext cx="1555750" cy="612226"/>
          </a:xfrm>
          <a:custGeom>
            <a:pathLst>
              <a:path extrusionOk="0" h="607" w="98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46" name="Shape 46"/>
          <p:cNvSpPr/>
          <p:nvPr/>
        </p:nvSpPr>
        <p:spPr>
          <a:xfrm>
            <a:off x="8397875" y="1310183"/>
            <a:ext cx="746125" cy="610209"/>
          </a:xfrm>
          <a:custGeom>
            <a:pathLst>
              <a:path extrusionOk="0" h="605" w="47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47" name="Shape 47"/>
          <p:cNvSpPr/>
          <p:nvPr/>
        </p:nvSpPr>
        <p:spPr>
          <a:xfrm>
            <a:off x="8397875" y="1920392"/>
            <a:ext cx="746125" cy="610209"/>
          </a:xfrm>
          <a:custGeom>
            <a:pathLst>
              <a:path extrusionOk="0" h="605" w="47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
        <p:nvSpPr>
          <p:cNvPr id="48" name="Shape 48"/>
          <p:cNvSpPr/>
          <p:nvPr/>
        </p:nvSpPr>
        <p:spPr>
          <a:xfrm>
            <a:off x="7415211" y="612225"/>
            <a:ext cx="1555750" cy="610209"/>
          </a:xfrm>
          <a:custGeom>
            <a:pathLst>
              <a:path extrusionOk="0" h="605" w="98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49" name="Shape 49"/>
        <p:cNvGrpSpPr/>
        <p:nvPr/>
      </p:nvGrpSpPr>
      <p:grpSpPr>
        <a:xfrm>
          <a:off x="0" y="0"/>
          <a:ext cx="0" cy="0"/>
          <a:chOff x="0" y="0"/>
          <a:chExt cx="0" cy="0"/>
        </a:xfrm>
      </p:grpSpPr>
      <p:sp>
        <p:nvSpPr>
          <p:cNvPr id="50" name="Shape 50"/>
          <p:cNvSpPr txBox="1"/>
          <p:nvPr>
            <p:ph type="title"/>
          </p:nvPr>
        </p:nvSpPr>
        <p:spPr>
          <a:xfrm>
            <a:off x="457200" y="205978"/>
            <a:ext cx="687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51" name="Shape 51"/>
          <p:cNvSpPr txBox="1"/>
          <p:nvPr>
            <p:ph idx="1" type="body"/>
          </p:nvPr>
        </p:nvSpPr>
        <p:spPr>
          <a:xfrm>
            <a:off x="457200" y="1200150"/>
            <a:ext cx="4038599" cy="3630300"/>
          </a:xfrm>
          <a:prstGeom prst="rect">
            <a:avLst/>
          </a:prstGeom>
        </p:spPr>
        <p:txBody>
          <a:bodyPr anchorCtr="0" anchor="t" bIns="91425" lIns="91425" rIns="91425" tIns="91425"/>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p:txBody>
      </p:sp>
      <p:sp>
        <p:nvSpPr>
          <p:cNvPr id="52" name="Shape 52"/>
          <p:cNvSpPr txBox="1"/>
          <p:nvPr>
            <p:ph idx="2" type="body"/>
          </p:nvPr>
        </p:nvSpPr>
        <p:spPr>
          <a:xfrm>
            <a:off x="4648200" y="1200150"/>
            <a:ext cx="4038599" cy="3630300"/>
          </a:xfrm>
          <a:prstGeom prst="rect">
            <a:avLst/>
          </a:prstGeom>
        </p:spPr>
        <p:txBody>
          <a:bodyPr anchorCtr="0" anchor="t" bIns="91425" lIns="91425" rIns="91425" tIns="91425"/>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p:txBody>
      </p:sp>
      <p:sp>
        <p:nvSpPr>
          <p:cNvPr id="53" name="Shape 53"/>
          <p:cNvSpPr/>
          <p:nvPr/>
        </p:nvSpPr>
        <p:spPr>
          <a:xfrm>
            <a:off x="7415211" y="0"/>
            <a:ext cx="1555750" cy="612226"/>
          </a:xfrm>
          <a:custGeom>
            <a:pathLst>
              <a:path extrusionOk="0" h="607" w="98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54" name="Shape 54"/>
          <p:cNvSpPr/>
          <p:nvPr/>
        </p:nvSpPr>
        <p:spPr>
          <a:xfrm>
            <a:off x="8397875" y="1310183"/>
            <a:ext cx="746125" cy="610209"/>
          </a:xfrm>
          <a:custGeom>
            <a:pathLst>
              <a:path extrusionOk="0" h="605" w="47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55" name="Shape 55"/>
          <p:cNvSpPr/>
          <p:nvPr/>
        </p:nvSpPr>
        <p:spPr>
          <a:xfrm>
            <a:off x="8397875" y="1920392"/>
            <a:ext cx="746125" cy="610209"/>
          </a:xfrm>
          <a:custGeom>
            <a:pathLst>
              <a:path extrusionOk="0" h="605" w="47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
        <p:nvSpPr>
          <p:cNvPr id="56" name="Shape 56"/>
          <p:cNvSpPr/>
          <p:nvPr/>
        </p:nvSpPr>
        <p:spPr>
          <a:xfrm>
            <a:off x="7415211" y="612225"/>
            <a:ext cx="1555750" cy="610209"/>
          </a:xfrm>
          <a:custGeom>
            <a:pathLst>
              <a:path extrusionOk="0" h="605" w="98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7" name="Shape 57"/>
        <p:cNvGrpSpPr/>
        <p:nvPr/>
      </p:nvGrpSpPr>
      <p:grpSpPr>
        <a:xfrm>
          <a:off x="0" y="0"/>
          <a:ext cx="0" cy="0"/>
          <a:chOff x="0" y="0"/>
          <a:chExt cx="0" cy="0"/>
        </a:xfrm>
      </p:grpSpPr>
      <p:sp>
        <p:nvSpPr>
          <p:cNvPr id="58" name="Shape 58"/>
          <p:cNvSpPr txBox="1"/>
          <p:nvPr>
            <p:ph type="title"/>
          </p:nvPr>
        </p:nvSpPr>
        <p:spPr>
          <a:xfrm>
            <a:off x="457200" y="205978"/>
            <a:ext cx="687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59" name="Shape 59"/>
          <p:cNvSpPr/>
          <p:nvPr/>
        </p:nvSpPr>
        <p:spPr>
          <a:xfrm>
            <a:off x="3175" y="2614612"/>
            <a:ext cx="635000" cy="611981"/>
          </a:xfrm>
          <a:custGeom>
            <a:pathLst>
              <a:path extrusionOk="0" h="514" w="40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60" name="Shape 60"/>
          <p:cNvSpPr/>
          <p:nvPr/>
        </p:nvSpPr>
        <p:spPr>
          <a:xfrm>
            <a:off x="3175" y="3226593"/>
            <a:ext cx="635000" cy="609600"/>
          </a:xfrm>
          <a:custGeom>
            <a:pathLst>
              <a:path extrusionOk="0" h="512" w="40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61" name="Shape 61"/>
          <p:cNvSpPr/>
          <p:nvPr/>
        </p:nvSpPr>
        <p:spPr>
          <a:xfrm>
            <a:off x="152400" y="4533900"/>
            <a:ext cx="1317625" cy="609600"/>
          </a:xfrm>
          <a:custGeom>
            <a:pathLst>
              <a:path extrusionOk="0" h="512" w="83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62" name="Shape 62"/>
          <p:cNvSpPr/>
          <p:nvPr/>
        </p:nvSpPr>
        <p:spPr>
          <a:xfrm>
            <a:off x="152400" y="3924300"/>
            <a:ext cx="1317625" cy="609600"/>
          </a:xfrm>
          <a:custGeom>
            <a:pathLst>
              <a:path extrusionOk="0" h="512" w="83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63" name="Shape 63"/>
          <p:cNvSpPr/>
          <p:nvPr/>
        </p:nvSpPr>
        <p:spPr>
          <a:xfrm>
            <a:off x="7415211" y="0"/>
            <a:ext cx="1555750" cy="612226"/>
          </a:xfrm>
          <a:custGeom>
            <a:pathLst>
              <a:path extrusionOk="0" h="607" w="98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64" name="Shape 64"/>
          <p:cNvSpPr/>
          <p:nvPr/>
        </p:nvSpPr>
        <p:spPr>
          <a:xfrm>
            <a:off x="8397875" y="1310183"/>
            <a:ext cx="746125" cy="610209"/>
          </a:xfrm>
          <a:custGeom>
            <a:pathLst>
              <a:path extrusionOk="0" h="605" w="47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65" name="Shape 65"/>
          <p:cNvSpPr/>
          <p:nvPr/>
        </p:nvSpPr>
        <p:spPr>
          <a:xfrm>
            <a:off x="8397875" y="1920392"/>
            <a:ext cx="746125" cy="610209"/>
          </a:xfrm>
          <a:custGeom>
            <a:pathLst>
              <a:path extrusionOk="0" h="605" w="47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
        <p:nvSpPr>
          <p:cNvPr id="66" name="Shape 66"/>
          <p:cNvSpPr/>
          <p:nvPr/>
        </p:nvSpPr>
        <p:spPr>
          <a:xfrm>
            <a:off x="7415211" y="612225"/>
            <a:ext cx="1555750" cy="610209"/>
          </a:xfrm>
          <a:custGeom>
            <a:pathLst>
              <a:path extrusionOk="0" h="605" w="98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7" name="Shape 67"/>
        <p:cNvGrpSpPr/>
        <p:nvPr/>
      </p:nvGrpSpPr>
      <p:grpSpPr>
        <a:xfrm>
          <a:off x="0" y="0"/>
          <a:ext cx="0" cy="0"/>
          <a:chOff x="0" y="0"/>
          <a:chExt cx="0" cy="0"/>
        </a:xfrm>
      </p:grpSpPr>
      <p:sp>
        <p:nvSpPr>
          <p:cNvPr id="68" name="Shape 68"/>
          <p:cNvSpPr txBox="1"/>
          <p:nvPr>
            <p:ph idx="1" type="body"/>
          </p:nvPr>
        </p:nvSpPr>
        <p:spPr>
          <a:xfrm>
            <a:off x="1574800" y="3320653"/>
            <a:ext cx="5486399" cy="513300"/>
          </a:xfrm>
          <a:prstGeom prst="rect">
            <a:avLst/>
          </a:prstGeom>
        </p:spPr>
        <p:txBody>
          <a:bodyPr anchorCtr="0" anchor="t" bIns="91425" lIns="91425" rIns="91425" tIns="91425"/>
          <a:lstStyle>
            <a:lvl1pPr algn="ctr">
              <a:spcBef>
                <a:spcPts val="0"/>
              </a:spcBef>
              <a:buSzPct val="100000"/>
              <a:buNone/>
              <a:defRPr sz="1800"/>
            </a:lvl1pPr>
          </a:lstStyle>
          <a:p/>
        </p:txBody>
      </p:sp>
      <p:sp>
        <p:nvSpPr>
          <p:cNvPr id="69" name="Shape 69"/>
          <p:cNvSpPr/>
          <p:nvPr/>
        </p:nvSpPr>
        <p:spPr>
          <a:xfrm>
            <a:off x="3175" y="2614612"/>
            <a:ext cx="635000" cy="611981"/>
          </a:xfrm>
          <a:custGeom>
            <a:pathLst>
              <a:path extrusionOk="0" h="514" w="40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70" name="Shape 70"/>
          <p:cNvSpPr/>
          <p:nvPr/>
        </p:nvSpPr>
        <p:spPr>
          <a:xfrm>
            <a:off x="3175" y="3226593"/>
            <a:ext cx="635000" cy="609600"/>
          </a:xfrm>
          <a:custGeom>
            <a:pathLst>
              <a:path extrusionOk="0" h="512" w="40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71" name="Shape 71"/>
          <p:cNvSpPr/>
          <p:nvPr/>
        </p:nvSpPr>
        <p:spPr>
          <a:xfrm>
            <a:off x="152400" y="4533900"/>
            <a:ext cx="1317625" cy="609600"/>
          </a:xfrm>
          <a:custGeom>
            <a:pathLst>
              <a:path extrusionOk="0" h="512" w="83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anchorCtr="0" anchor="t" bIns="45700" lIns="91425" rIns="91425" tIns="45700">
            <a:noAutofit/>
          </a:bodyPr>
          <a:lstStyle/>
          <a:p>
            <a:pPr>
              <a:spcBef>
                <a:spcPts val="0"/>
              </a:spcBef>
              <a:buNone/>
            </a:pPr>
            <a:r>
              <a:t/>
            </a:r>
            <a:endParaRPr/>
          </a:p>
        </p:txBody>
      </p:sp>
      <p:sp>
        <p:nvSpPr>
          <p:cNvPr id="72" name="Shape 72"/>
          <p:cNvSpPr/>
          <p:nvPr/>
        </p:nvSpPr>
        <p:spPr>
          <a:xfrm>
            <a:off x="152400" y="3924300"/>
            <a:ext cx="1317625" cy="609600"/>
          </a:xfrm>
          <a:custGeom>
            <a:pathLst>
              <a:path extrusionOk="0" h="512" w="83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73" name="Shape 73"/>
          <p:cNvSpPr/>
          <p:nvPr/>
        </p:nvSpPr>
        <p:spPr>
          <a:xfrm>
            <a:off x="7415211" y="0"/>
            <a:ext cx="1555750" cy="612226"/>
          </a:xfrm>
          <a:custGeom>
            <a:pathLst>
              <a:path extrusionOk="0" h="607" w="98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74" name="Shape 74"/>
          <p:cNvSpPr/>
          <p:nvPr/>
        </p:nvSpPr>
        <p:spPr>
          <a:xfrm>
            <a:off x="8397875" y="1310183"/>
            <a:ext cx="746125" cy="610209"/>
          </a:xfrm>
          <a:custGeom>
            <a:pathLst>
              <a:path extrusionOk="0" h="605" w="47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75" name="Shape 75"/>
          <p:cNvSpPr/>
          <p:nvPr/>
        </p:nvSpPr>
        <p:spPr>
          <a:xfrm>
            <a:off x="8397875" y="1920392"/>
            <a:ext cx="746125" cy="610209"/>
          </a:xfrm>
          <a:custGeom>
            <a:pathLst>
              <a:path extrusionOk="0" h="605" w="47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
        <p:nvSpPr>
          <p:cNvPr id="76" name="Shape 76"/>
          <p:cNvSpPr/>
          <p:nvPr/>
        </p:nvSpPr>
        <p:spPr>
          <a:xfrm>
            <a:off x="7415211" y="612225"/>
            <a:ext cx="1555750" cy="610209"/>
          </a:xfrm>
          <a:custGeom>
            <a:pathLst>
              <a:path extrusionOk="0" h="605" w="98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anchorCtr="0" anchor="t" bIns="45700" lIns="91425" rIns="91425" tIns="45700">
            <a:noAutofit/>
          </a:bodyPr>
          <a:lstStyle/>
          <a:p>
            <a:pPr>
              <a:spcBef>
                <a:spcPts val="0"/>
              </a:spcBef>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7" name="Shape 7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rgbClr val="2890DA"/>
            </a:gs>
            <a:gs pos="100000">
              <a:schemeClr val="dk2"/>
            </a:gs>
          </a:gsLst>
          <a:path path="circle">
            <a:fillToRect r="100%" t="100%"/>
          </a:path>
          <a:tileRect b="-100%" l="-100%"/>
        </a:gra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8"/>
            <a:ext cx="6879600" cy="857400"/>
          </a:xfrm>
          <a:prstGeom prst="rect">
            <a:avLst/>
          </a:prstGeom>
          <a:noFill/>
          <a:ln>
            <a:noFill/>
          </a:ln>
        </p:spPr>
        <p:txBody>
          <a:bodyPr anchorCtr="0" anchor="b" bIns="91425" lIns="91425" rIns="91425" tIns="91425"/>
          <a:lstStyle>
            <a:lvl1pPr>
              <a:spcBef>
                <a:spcPts val="0"/>
              </a:spcBef>
              <a:buClr>
                <a:schemeClr val="lt1"/>
              </a:buClr>
              <a:buSzPct val="100000"/>
              <a:buNone/>
              <a:defRPr sz="3600">
                <a:solidFill>
                  <a:schemeClr val="lt1"/>
                </a:solidFill>
              </a:defRPr>
            </a:lvl1pPr>
            <a:lvl2pPr>
              <a:spcBef>
                <a:spcPts val="0"/>
              </a:spcBef>
              <a:buClr>
                <a:schemeClr val="lt1"/>
              </a:buClr>
              <a:buSzPct val="100000"/>
              <a:buNone/>
              <a:defRPr sz="3600">
                <a:solidFill>
                  <a:schemeClr val="lt1"/>
                </a:solidFill>
              </a:defRPr>
            </a:lvl2pPr>
            <a:lvl3pPr>
              <a:spcBef>
                <a:spcPts val="0"/>
              </a:spcBef>
              <a:buClr>
                <a:schemeClr val="lt1"/>
              </a:buClr>
              <a:buSzPct val="100000"/>
              <a:buNone/>
              <a:defRPr sz="3600">
                <a:solidFill>
                  <a:schemeClr val="lt1"/>
                </a:solidFill>
              </a:defRPr>
            </a:lvl3pPr>
            <a:lvl4pPr>
              <a:spcBef>
                <a:spcPts val="0"/>
              </a:spcBef>
              <a:buClr>
                <a:schemeClr val="lt1"/>
              </a:buClr>
              <a:buSzPct val="100000"/>
              <a:buNone/>
              <a:defRPr sz="3600">
                <a:solidFill>
                  <a:schemeClr val="lt1"/>
                </a:solidFill>
              </a:defRPr>
            </a:lvl4pPr>
            <a:lvl5pPr>
              <a:spcBef>
                <a:spcPts val="0"/>
              </a:spcBef>
              <a:buClr>
                <a:schemeClr val="lt1"/>
              </a:buClr>
              <a:buSzPct val="100000"/>
              <a:buNone/>
              <a:defRPr sz="3600">
                <a:solidFill>
                  <a:schemeClr val="lt1"/>
                </a:solidFill>
              </a:defRPr>
            </a:lvl5pPr>
            <a:lvl6pPr>
              <a:spcBef>
                <a:spcPts val="0"/>
              </a:spcBef>
              <a:buClr>
                <a:schemeClr val="lt1"/>
              </a:buClr>
              <a:buSzPct val="100000"/>
              <a:buNone/>
              <a:defRPr sz="3600">
                <a:solidFill>
                  <a:schemeClr val="lt1"/>
                </a:solidFill>
              </a:defRPr>
            </a:lvl6pPr>
            <a:lvl7pPr>
              <a:spcBef>
                <a:spcPts val="0"/>
              </a:spcBef>
              <a:buClr>
                <a:schemeClr val="lt1"/>
              </a:buClr>
              <a:buSzPct val="100000"/>
              <a:buNone/>
              <a:defRPr sz="3600">
                <a:solidFill>
                  <a:schemeClr val="lt1"/>
                </a:solidFill>
              </a:defRPr>
            </a:lvl7pPr>
            <a:lvl8pPr>
              <a:spcBef>
                <a:spcPts val="0"/>
              </a:spcBef>
              <a:buClr>
                <a:schemeClr val="lt1"/>
              </a:buClr>
              <a:buSzPct val="100000"/>
              <a:buNone/>
              <a:defRPr sz="3600">
                <a:solidFill>
                  <a:schemeClr val="lt1"/>
                </a:solidFill>
              </a:defRPr>
            </a:lvl8pPr>
            <a:lvl9pPr>
              <a:spcBef>
                <a:spcPts val="0"/>
              </a:spcBef>
              <a:buClr>
                <a:schemeClr val="lt1"/>
              </a:buClr>
              <a:buSzPct val="100000"/>
              <a:buNone/>
              <a:defRPr sz="3600">
                <a:solidFill>
                  <a:schemeClr val="lt1"/>
                </a:solidFill>
              </a:defRPr>
            </a:lvl9pPr>
          </a:lstStyle>
          <a:p/>
        </p:txBody>
      </p:sp>
      <p:sp>
        <p:nvSpPr>
          <p:cNvPr id="6" name="Shape 6"/>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a:spcBef>
                <a:spcPts val="0"/>
              </a:spcBef>
              <a:buClr>
                <a:schemeClr val="lt1"/>
              </a:buClr>
              <a:buSzPct val="100000"/>
              <a:defRPr sz="3200">
                <a:solidFill>
                  <a:schemeClr val="lt1"/>
                </a:solidFill>
              </a:defRPr>
            </a:lvl1pPr>
            <a:lvl2pPr>
              <a:spcBef>
                <a:spcPts val="560"/>
              </a:spcBef>
              <a:buClr>
                <a:schemeClr val="lt1"/>
              </a:buClr>
              <a:buSzPct val="100000"/>
              <a:defRPr sz="2800">
                <a:solidFill>
                  <a:schemeClr val="lt1"/>
                </a:solidFill>
              </a:defRPr>
            </a:lvl2pPr>
            <a:lvl3pPr>
              <a:spcBef>
                <a:spcPts val="480"/>
              </a:spcBef>
              <a:buClr>
                <a:schemeClr val="lt1"/>
              </a:buClr>
              <a:buSzPct val="100000"/>
              <a:defRPr sz="2400">
                <a:solidFill>
                  <a:schemeClr val="lt1"/>
                </a:solidFill>
              </a:defRPr>
            </a:lvl3pPr>
            <a:lvl4pPr>
              <a:spcBef>
                <a:spcPts val="400"/>
              </a:spcBef>
              <a:buClr>
                <a:schemeClr val="lt1"/>
              </a:buClr>
              <a:buSzPct val="100000"/>
              <a:defRPr sz="2000">
                <a:solidFill>
                  <a:schemeClr val="lt1"/>
                </a:solidFill>
              </a:defRPr>
            </a:lvl4pPr>
            <a:lvl5pPr>
              <a:spcBef>
                <a:spcPts val="400"/>
              </a:spcBef>
              <a:buClr>
                <a:schemeClr val="lt1"/>
              </a:buClr>
              <a:buSzPct val="100000"/>
              <a:defRPr sz="2000">
                <a:solidFill>
                  <a:schemeClr val="lt1"/>
                </a:solidFill>
              </a:defRPr>
            </a:lvl5pPr>
            <a:lvl6pPr>
              <a:spcBef>
                <a:spcPts val="400"/>
              </a:spcBef>
              <a:buClr>
                <a:schemeClr val="lt1"/>
              </a:buClr>
              <a:buSzPct val="100000"/>
              <a:defRPr sz="2000">
                <a:solidFill>
                  <a:schemeClr val="lt1"/>
                </a:solidFill>
              </a:defRPr>
            </a:lvl6pPr>
            <a:lvl7pPr>
              <a:spcBef>
                <a:spcPts val="400"/>
              </a:spcBef>
              <a:buClr>
                <a:schemeClr val="lt1"/>
              </a:buClr>
              <a:buSzPct val="100000"/>
              <a:defRPr sz="2000">
                <a:solidFill>
                  <a:schemeClr val="lt1"/>
                </a:solidFill>
              </a:defRPr>
            </a:lvl7pPr>
            <a:lvl8pPr>
              <a:spcBef>
                <a:spcPts val="400"/>
              </a:spcBef>
              <a:buClr>
                <a:schemeClr val="lt1"/>
              </a:buClr>
              <a:buSzPct val="100000"/>
              <a:defRPr sz="2000">
                <a:solidFill>
                  <a:schemeClr val="lt1"/>
                </a:solidFill>
              </a:defRPr>
            </a:lvl8pPr>
            <a:lvl9pPr>
              <a:spcBef>
                <a:spcPts val="400"/>
              </a:spcBef>
              <a:buClr>
                <a:schemeClr val="lt1"/>
              </a:buClr>
              <a:buSzPct val="100000"/>
              <a:defRPr sz="2000">
                <a:solidFill>
                  <a:schemeClr val="lt1"/>
                </a:solidFill>
              </a:defRPr>
            </a:lvl9pPr>
          </a:lstStyle>
          <a:p/>
        </p:txBody>
      </p:sp>
      <p:sp>
        <p:nvSpPr>
          <p:cNvPr id="7" name="Shape 7"/>
          <p:cNvSpPr/>
          <p:nvPr/>
        </p:nvSpPr>
        <p:spPr>
          <a:xfrm>
            <a:off x="0" y="0"/>
            <a:ext cx="3135299" cy="5143499"/>
          </a:xfrm>
          <a:prstGeom prst="rect">
            <a:avLst/>
          </a:prstGeom>
          <a:noFill/>
          <a:ln>
            <a:noFill/>
          </a:ln>
        </p:spPr>
        <p:txBody>
          <a:bodyPr anchorCtr="0" anchor="t" bIns="45700" lIns="91425" rIns="91425" tIns="45700">
            <a:noAutofit/>
          </a:bodyPr>
          <a:lstStyle/>
          <a:p>
            <a:pPr>
              <a:spcBef>
                <a:spcPts val="0"/>
              </a:spcBef>
              <a:buNone/>
            </a:pPr>
            <a:r>
              <a:t/>
            </a:r>
            <a:endParaRPr/>
          </a:p>
        </p:txBody>
      </p:sp>
      <p:sp>
        <p:nvSpPr>
          <p:cNvPr id="8" name="Shape 8"/>
          <p:cNvSpPr/>
          <p:nvPr/>
        </p:nvSpPr>
        <p:spPr>
          <a:xfrm>
            <a:off x="3175" y="4533900"/>
            <a:ext cx="635000" cy="609600"/>
          </a:xfrm>
          <a:custGeom>
            <a:pathLst>
              <a:path extrusionOk="0" h="512" w="400">
                <a:moveTo>
                  <a:pt x="400" y="0"/>
                </a:moveTo>
                <a:lnTo>
                  <a:pt x="0" y="0"/>
                </a:lnTo>
                <a:lnTo>
                  <a:pt x="0" y="512"/>
                </a:lnTo>
                <a:lnTo>
                  <a:pt x="2" y="512"/>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anchorCtr="0" anchor="t" bIns="45700" lIns="91425" rIns="91425" tIns="45700">
            <a:noAutofit/>
          </a:bodyPr>
          <a:lstStyle/>
          <a:p>
            <a:pPr>
              <a:spcBef>
                <a:spcPts val="0"/>
              </a:spcBef>
              <a:buNone/>
            </a:pPr>
            <a:r>
              <a:t/>
            </a:r>
            <a:endParaRPr/>
          </a:p>
        </p:txBody>
      </p:sp>
      <p:sp>
        <p:nvSpPr>
          <p:cNvPr id="9" name="Shape 9"/>
          <p:cNvSpPr/>
          <p:nvPr/>
        </p:nvSpPr>
        <p:spPr>
          <a:xfrm>
            <a:off x="3175" y="3924300"/>
            <a:ext cx="635000" cy="609600"/>
          </a:xfrm>
          <a:custGeom>
            <a:pathLst>
              <a:path extrusionOk="0" h="512" w="40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500000" scaled="0"/>
          </a:gradFill>
          <a:ln>
            <a:noFill/>
          </a:ln>
        </p:spPr>
        <p:txBody>
          <a:bodyPr anchorCtr="0" anchor="t" bIns="45700" lIns="91425" rIns="91425" tIns="45700">
            <a:noAutofit/>
          </a:bodyPr>
          <a:lstStyle/>
          <a:p>
            <a:pPr>
              <a:spcBef>
                <a:spcPts val="0"/>
              </a:spcBef>
              <a:buNone/>
            </a:pPr>
            <a:r>
              <a:t/>
            </a:r>
            <a:endParaRPr/>
          </a:p>
        </p:txBody>
      </p:sp>
      <p:sp>
        <p:nvSpPr>
          <p:cNvPr id="10" name="Shape 10"/>
          <p:cNvSpPr/>
          <p:nvPr/>
        </p:nvSpPr>
        <p:spPr>
          <a:xfrm>
            <a:off x="8397875" y="2017"/>
            <a:ext cx="746125" cy="610209"/>
          </a:xfrm>
          <a:custGeom>
            <a:pathLst>
              <a:path extrusionOk="0" h="605" w="470">
                <a:moveTo>
                  <a:pt x="470" y="0"/>
                </a:moveTo>
                <a:lnTo>
                  <a:pt x="0" y="605"/>
                </a:lnTo>
                <a:lnTo>
                  <a:pt x="470" y="605"/>
                </a:lnTo>
                <a:lnTo>
                  <a:pt x="470" y="0"/>
                </a:lnTo>
                <a:close/>
              </a:path>
            </a:pathLst>
          </a:custGeom>
          <a:gradFill>
            <a:gsLst>
              <a:gs pos="0">
                <a:srgbClr val="0090DA"/>
              </a:gs>
              <a:gs pos="54000">
                <a:srgbClr val="0090DA"/>
              </a:gs>
              <a:gs pos="98000">
                <a:srgbClr val="2BC4F3"/>
              </a:gs>
              <a:gs pos="100000">
                <a:srgbClr val="00AEEE"/>
              </a:gs>
            </a:gsLst>
            <a:lin ang="18900000" scaled="0"/>
          </a:gradFill>
          <a:ln>
            <a:noFill/>
          </a:ln>
        </p:spPr>
        <p:txBody>
          <a:bodyPr anchorCtr="0" anchor="t" bIns="45700" lIns="91425" rIns="91425" tIns="45700">
            <a:noAutofit/>
          </a:bodyPr>
          <a:lstStyle/>
          <a:p>
            <a:pPr>
              <a:spcBef>
                <a:spcPts val="0"/>
              </a:spcBef>
              <a:buNone/>
            </a:pPr>
            <a:r>
              <a:t/>
            </a:r>
            <a:endParaRPr/>
          </a:p>
        </p:txBody>
      </p:sp>
      <p:sp>
        <p:nvSpPr>
          <p:cNvPr id="11" name="Shape 11"/>
          <p:cNvSpPr/>
          <p:nvPr/>
        </p:nvSpPr>
        <p:spPr>
          <a:xfrm>
            <a:off x="8397875" y="612225"/>
            <a:ext cx="746125" cy="607183"/>
          </a:xfrm>
          <a:custGeom>
            <a:pathLst>
              <a:path extrusionOk="0" h="602" w="470">
                <a:moveTo>
                  <a:pt x="0" y="0"/>
                </a:moveTo>
                <a:lnTo>
                  <a:pt x="470" y="602"/>
                </a:lnTo>
                <a:lnTo>
                  <a:pt x="470" y="0"/>
                </a:lnTo>
                <a:lnTo>
                  <a:pt x="0" y="0"/>
                </a:lnTo>
                <a:close/>
              </a:path>
            </a:pathLst>
          </a:custGeom>
          <a:gradFill>
            <a:gsLst>
              <a:gs pos="0">
                <a:srgbClr val="AAAAAA"/>
              </a:gs>
              <a:gs pos="54000">
                <a:srgbClr val="AAAAAA"/>
              </a:gs>
              <a:gs pos="98000">
                <a:srgbClr val="D2D2D2"/>
              </a:gs>
              <a:gs pos="100000">
                <a:srgbClr val="B9B9B9"/>
              </a:gs>
            </a:gsLst>
            <a:lin ang="13500000" scaled="0"/>
          </a:gradFill>
          <a:ln>
            <a:noFill/>
          </a:ln>
        </p:spPr>
        <p:txBody>
          <a:bodyPr anchorCtr="0" anchor="t" bIns="45700" lIns="91425" rIns="91425" tIns="45700">
            <a:noAutofit/>
          </a:bodyPr>
          <a:lstStyle/>
          <a:p>
            <a:pPr>
              <a:spcBef>
                <a:spcPts val="0"/>
              </a:spcBef>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0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0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0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tinyurl.com/m2uco4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ctrTitle"/>
          </p:nvPr>
        </p:nvSpPr>
        <p:spPr>
          <a:xfrm>
            <a:off x="1997075" y="1095856"/>
            <a:ext cx="6400799" cy="1102500"/>
          </a:xfrm>
          <a:prstGeom prst="rect">
            <a:avLst/>
          </a:prstGeom>
        </p:spPr>
        <p:txBody>
          <a:bodyPr anchorCtr="0" anchor="b" bIns="91425" lIns="91425" rIns="91425" tIns="91425">
            <a:noAutofit/>
          </a:bodyPr>
          <a:lstStyle/>
          <a:p>
            <a:pPr>
              <a:spcBef>
                <a:spcPts val="0"/>
              </a:spcBef>
              <a:buNone/>
            </a:pPr>
            <a:r>
              <a:rPr lang="en"/>
              <a:t>Watermall concept 0.1 - </a:t>
            </a:r>
            <a:r>
              <a:rPr lang="en">
                <a:solidFill>
                  <a:srgbClr val="B7B7B7"/>
                </a:solidFill>
              </a:rPr>
              <a:t>17.10.2014</a:t>
            </a:r>
          </a:p>
        </p:txBody>
      </p:sp>
      <p:sp>
        <p:nvSpPr>
          <p:cNvPr id="80" name="Shape 80"/>
          <p:cNvSpPr txBox="1"/>
          <p:nvPr>
            <p:ph idx="1" type="subTitle"/>
          </p:nvPr>
        </p:nvSpPr>
        <p:spPr>
          <a:xfrm>
            <a:off x="1997075" y="2251802"/>
            <a:ext cx="6400799" cy="871800"/>
          </a:xfrm>
          <a:prstGeom prst="rect">
            <a:avLst/>
          </a:prstGeom>
        </p:spPr>
        <p:txBody>
          <a:bodyPr anchorCtr="0" anchor="t" bIns="91425" lIns="91425" rIns="91425" tIns="91425">
            <a:noAutofit/>
          </a:bodyPr>
          <a:lstStyle/>
          <a:p>
            <a:pPr>
              <a:spcBef>
                <a:spcPts val="0"/>
              </a:spcBef>
              <a:buNone/>
            </a:pPr>
            <a:r>
              <a:rPr lang="en"/>
              <a:t>Lucas, Mar, Jason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457200" y="205975"/>
            <a:ext cx="8285099" cy="857400"/>
          </a:xfrm>
          <a:prstGeom prst="rect">
            <a:avLst/>
          </a:prstGeom>
        </p:spPr>
        <p:txBody>
          <a:bodyPr anchorCtr="0" anchor="b" bIns="91425" lIns="91425" rIns="91425" tIns="91425">
            <a:noAutofit/>
          </a:bodyPr>
          <a:lstStyle/>
          <a:p>
            <a:pPr lvl="0" rtl="0">
              <a:spcBef>
                <a:spcPts val="0"/>
              </a:spcBef>
              <a:buNone/>
            </a:pPr>
            <a:r>
              <a:rPr lang="en"/>
              <a:t>Case studies - Alemão, Rio</a:t>
            </a:r>
          </a:p>
        </p:txBody>
      </p:sp>
      <p:pic>
        <p:nvPicPr>
          <p:cNvPr id="144" name="Shape 144"/>
          <p:cNvPicPr preferRelativeResize="0"/>
          <p:nvPr/>
        </p:nvPicPr>
        <p:blipFill>
          <a:blip r:embed="rId3">
            <a:alphaModFix/>
          </a:blip>
          <a:stretch>
            <a:fillRect/>
          </a:stretch>
        </p:blipFill>
        <p:spPr>
          <a:xfrm>
            <a:off x="1623275" y="1209949"/>
            <a:ext cx="4620774" cy="346557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sp>
        <p:nvSpPr>
          <p:cNvPr id="149" name="Shape 149"/>
          <p:cNvSpPr txBox="1"/>
          <p:nvPr>
            <p:ph type="title"/>
          </p:nvPr>
        </p:nvSpPr>
        <p:spPr>
          <a:xfrm>
            <a:off x="457200" y="205975"/>
            <a:ext cx="8285099" cy="857400"/>
          </a:xfrm>
          <a:prstGeom prst="rect">
            <a:avLst/>
          </a:prstGeom>
        </p:spPr>
        <p:txBody>
          <a:bodyPr anchorCtr="0" anchor="b" bIns="91425" lIns="91425" rIns="91425" tIns="91425">
            <a:noAutofit/>
          </a:bodyPr>
          <a:lstStyle/>
          <a:p>
            <a:pPr lvl="0" rtl="0">
              <a:spcBef>
                <a:spcPts val="0"/>
              </a:spcBef>
              <a:buNone/>
            </a:pPr>
            <a:r>
              <a:rPr lang="en"/>
              <a:t>Case studies - Alemão, Rio</a:t>
            </a:r>
          </a:p>
        </p:txBody>
      </p:sp>
      <p:sp>
        <p:nvSpPr>
          <p:cNvPr id="150" name="Shape 150"/>
          <p:cNvSpPr txBox="1"/>
          <p:nvPr/>
        </p:nvSpPr>
        <p:spPr>
          <a:xfrm>
            <a:off x="457200" y="2374225"/>
            <a:ext cx="2821799" cy="1490099"/>
          </a:xfrm>
          <a:prstGeom prst="rect">
            <a:avLst/>
          </a:prstGeom>
          <a:noFill/>
          <a:ln>
            <a:noFill/>
          </a:ln>
        </p:spPr>
        <p:txBody>
          <a:bodyPr anchorCtr="0" anchor="ctr" bIns="91425" lIns="91425" rIns="91425" tIns="91425">
            <a:noAutofit/>
          </a:bodyPr>
          <a:lstStyle/>
          <a:p>
            <a:pPr lvl="0" rtl="0">
              <a:lnSpc>
                <a:spcPct val="115000"/>
              </a:lnSpc>
              <a:spcBef>
                <a:spcPts val="600"/>
              </a:spcBef>
              <a:buNone/>
            </a:pPr>
            <a:r>
              <a:rPr lang="en" sz="2400">
                <a:solidFill>
                  <a:srgbClr val="FFFFFF"/>
                </a:solidFill>
                <a:latin typeface="Calibri"/>
                <a:ea typeface="Calibri"/>
                <a:cs typeface="Calibri"/>
                <a:sym typeface="Calibri"/>
              </a:rPr>
              <a:t>Houses with own toilet (99.8%); without toilet (0.2%)</a:t>
            </a:r>
          </a:p>
        </p:txBody>
      </p:sp>
      <p:sp>
        <p:nvSpPr>
          <p:cNvPr id="151" name="Shape 151"/>
          <p:cNvSpPr txBox="1"/>
          <p:nvPr/>
        </p:nvSpPr>
        <p:spPr>
          <a:xfrm>
            <a:off x="347575" y="1660375"/>
            <a:ext cx="3624299" cy="566999"/>
          </a:xfrm>
          <a:prstGeom prst="rect">
            <a:avLst/>
          </a:prstGeom>
          <a:noFill/>
          <a:ln>
            <a:noFill/>
          </a:ln>
        </p:spPr>
        <p:txBody>
          <a:bodyPr anchorCtr="0" anchor="ctr" bIns="91425" lIns="91425" rIns="91425" tIns="91425">
            <a:noAutofit/>
          </a:bodyPr>
          <a:lstStyle/>
          <a:p>
            <a:pPr lvl="0" rtl="0">
              <a:lnSpc>
                <a:spcPct val="115000"/>
              </a:lnSpc>
              <a:spcBef>
                <a:spcPts val="600"/>
              </a:spcBef>
              <a:buNone/>
            </a:pPr>
            <a:r>
              <a:rPr b="1" lang="en" sz="2400">
                <a:solidFill>
                  <a:srgbClr val="FFFFFF"/>
                </a:solidFill>
              </a:rPr>
              <a:t>Access to sanitation:</a:t>
            </a:r>
          </a:p>
        </p:txBody>
      </p:sp>
      <p:sp>
        <p:nvSpPr>
          <p:cNvPr id="152" name="Shape 152"/>
          <p:cNvSpPr txBox="1"/>
          <p:nvPr/>
        </p:nvSpPr>
        <p:spPr>
          <a:xfrm>
            <a:off x="4404250" y="1660375"/>
            <a:ext cx="3624299" cy="566999"/>
          </a:xfrm>
          <a:prstGeom prst="rect">
            <a:avLst/>
          </a:prstGeom>
          <a:noFill/>
          <a:ln>
            <a:noFill/>
          </a:ln>
        </p:spPr>
        <p:txBody>
          <a:bodyPr anchorCtr="0" anchor="ctr" bIns="91425" lIns="91425" rIns="91425" tIns="91425">
            <a:noAutofit/>
          </a:bodyPr>
          <a:lstStyle/>
          <a:p>
            <a:pPr lvl="0" rtl="0">
              <a:lnSpc>
                <a:spcPct val="115000"/>
              </a:lnSpc>
              <a:spcBef>
                <a:spcPts val="600"/>
              </a:spcBef>
              <a:buNone/>
            </a:pPr>
            <a:r>
              <a:rPr b="1" lang="en" sz="2400">
                <a:solidFill>
                  <a:srgbClr val="FFFFFF"/>
                </a:solidFill>
              </a:rPr>
              <a:t>Access to water:</a:t>
            </a:r>
          </a:p>
        </p:txBody>
      </p:sp>
      <p:sp>
        <p:nvSpPr>
          <p:cNvPr id="153" name="Shape 153"/>
          <p:cNvSpPr txBox="1"/>
          <p:nvPr/>
        </p:nvSpPr>
        <p:spPr>
          <a:xfrm>
            <a:off x="4314025" y="2374225"/>
            <a:ext cx="3624299" cy="1490099"/>
          </a:xfrm>
          <a:prstGeom prst="rect">
            <a:avLst/>
          </a:prstGeom>
          <a:noFill/>
          <a:ln>
            <a:noFill/>
          </a:ln>
        </p:spPr>
        <p:txBody>
          <a:bodyPr anchorCtr="0" anchor="ctr" bIns="91425" lIns="91425" rIns="91425" tIns="91425">
            <a:noAutofit/>
          </a:bodyPr>
          <a:lstStyle/>
          <a:p>
            <a:pPr lvl="0" rtl="0">
              <a:lnSpc>
                <a:spcPct val="115000"/>
              </a:lnSpc>
              <a:spcBef>
                <a:spcPts val="600"/>
              </a:spcBef>
              <a:buNone/>
            </a:pPr>
            <a:r>
              <a:rPr lang="en" sz="2400">
                <a:solidFill>
                  <a:srgbClr val="FFFFFF"/>
                </a:solidFill>
                <a:latin typeface="Calibri"/>
                <a:ea typeface="Calibri"/>
                <a:cs typeface="Calibri"/>
                <a:sym typeface="Calibri"/>
              </a:rPr>
              <a:t>99% has water at home</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Reliable data?</a:t>
            </a:r>
          </a:p>
        </p:txBody>
      </p:sp>
      <p:sp>
        <p:nvSpPr>
          <p:cNvPr id="159" name="Shape 159"/>
          <p:cNvSpPr txBox="1"/>
          <p:nvPr>
            <p:ph idx="1" type="body"/>
          </p:nvPr>
        </p:nvSpPr>
        <p:spPr>
          <a:xfrm>
            <a:off x="457200" y="1200150"/>
            <a:ext cx="8229600" cy="3630300"/>
          </a:xfrm>
          <a:prstGeom prst="rect">
            <a:avLst/>
          </a:prstGeom>
          <a:ln cap="flat" cmpd="sng" w="9525">
            <a:solidFill>
              <a:srgbClr val="000000"/>
            </a:solidFill>
            <a:prstDash val="dot"/>
            <a:round/>
            <a:headEnd len="med" w="med" type="none"/>
            <a:tailEnd len="med" w="med" type="none"/>
          </a:ln>
        </p:spPr>
        <p:txBody>
          <a:bodyPr anchorCtr="0" anchor="t" bIns="91425" lIns="91425" rIns="91425" tIns="91425">
            <a:noAutofit/>
          </a:bodyPr>
          <a:lstStyle/>
          <a:p>
            <a:pPr rtl="0">
              <a:spcBef>
                <a:spcPts val="0"/>
              </a:spcBef>
              <a:buNone/>
            </a:pPr>
            <a:r>
              <a:t/>
            </a:r>
            <a:endParaRPr/>
          </a:p>
          <a:p>
            <a:pPr rtl="0">
              <a:spcBef>
                <a:spcPts val="0"/>
              </a:spcBef>
              <a:buNone/>
            </a:pPr>
            <a:r>
              <a:rPr lang="en" sz="2400"/>
              <a:t>flying shit bags?</a:t>
            </a:r>
          </a:p>
          <a:p>
            <a:pPr rtl="0">
              <a:spcBef>
                <a:spcPts val="0"/>
              </a:spcBef>
              <a:buNone/>
            </a:pPr>
            <a:r>
              <a:rPr lang="en" sz="2400"/>
              <a:t>only 600 toilets for 200 000 + people?</a:t>
            </a:r>
          </a:p>
          <a:p>
            <a:pPr rtl="0">
              <a:spcBef>
                <a:spcPts val="0"/>
              </a:spcBef>
              <a:buNone/>
            </a:pPr>
            <a:r>
              <a:rPr lang="en" sz="2400"/>
              <a:t>1554 people : 1 toilet  &lt;-&gt; 150 people : 1 toilet?</a:t>
            </a:r>
          </a:p>
          <a:p>
            <a:pPr rtl="0">
              <a:spcBef>
                <a:spcPts val="0"/>
              </a:spcBef>
              <a:buNone/>
            </a:pPr>
            <a:r>
              <a:t/>
            </a:r>
            <a:endParaRPr sz="2400"/>
          </a:p>
          <a:p>
            <a:pPr rtl="0">
              <a:spcBef>
                <a:spcPts val="0"/>
              </a:spcBef>
              <a:buNone/>
            </a:pPr>
            <a:r>
              <a:t/>
            </a:r>
            <a:endParaRPr sz="2400"/>
          </a:p>
          <a:p>
            <a:pPr rtl="0">
              <a:spcBef>
                <a:spcPts val="0"/>
              </a:spcBef>
              <a:buNone/>
            </a:pPr>
            <a:r>
              <a:rPr b="1" lang="en" sz="2400"/>
              <a:t>It is important a first hand socio-economic study</a:t>
            </a:r>
          </a:p>
          <a:p>
            <a:pPr>
              <a:spcBef>
                <a:spcPts val="0"/>
              </a:spcBef>
              <a:buNone/>
            </a:pPr>
            <a:r>
              <a:t/>
            </a:r>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 name="Shape 163"/>
        <p:cNvGrpSpPr/>
        <p:nvPr/>
      </p:nvGrpSpPr>
      <p:grpSpPr>
        <a:xfrm>
          <a:off x="0" y="0"/>
          <a:ext cx="0" cy="0"/>
          <a:chOff x="0" y="0"/>
          <a:chExt cx="0" cy="0"/>
        </a:xfrm>
      </p:grpSpPr>
      <p:sp>
        <p:nvSpPr>
          <p:cNvPr id="164" name="Shape 164"/>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Killer social parameters</a:t>
            </a:r>
          </a:p>
        </p:txBody>
      </p:sp>
      <p:sp>
        <p:nvSpPr>
          <p:cNvPr id="165" name="Shape 165"/>
          <p:cNvSpPr txBox="1"/>
          <p:nvPr>
            <p:ph idx="1" type="body"/>
          </p:nvPr>
        </p:nvSpPr>
        <p:spPr>
          <a:xfrm>
            <a:off x="457200" y="1200150"/>
            <a:ext cx="8229600" cy="3630300"/>
          </a:xfrm>
          <a:prstGeom prst="rect">
            <a:avLst/>
          </a:prstGeom>
        </p:spPr>
        <p:txBody>
          <a:bodyPr anchorCtr="0" anchor="t" bIns="91425" lIns="91425" rIns="91425" tIns="91425">
            <a:noAutofit/>
          </a:bodyPr>
          <a:lstStyle/>
          <a:p>
            <a:pPr rtl="0">
              <a:spcBef>
                <a:spcPts val="0"/>
              </a:spcBef>
              <a:buNone/>
            </a:pPr>
            <a:r>
              <a:rPr lang="en"/>
              <a:t>Cultural toilet and water habits</a:t>
            </a:r>
          </a:p>
          <a:p>
            <a:pPr rtl="0">
              <a:spcBef>
                <a:spcPts val="0"/>
              </a:spcBef>
              <a:buNone/>
            </a:pPr>
            <a:r>
              <a:rPr lang="en"/>
              <a:t>Ongoing water and energy activities </a:t>
            </a:r>
            <a:r>
              <a:rPr lang="en" sz="1400"/>
              <a:t>(suppliers)</a:t>
            </a:r>
          </a:p>
          <a:p>
            <a:pPr rtl="0">
              <a:spcBef>
                <a:spcPts val="0"/>
              </a:spcBef>
              <a:buNone/>
            </a:pPr>
            <a:r>
              <a:rPr lang="en"/>
              <a:t>Income profiles </a:t>
            </a:r>
            <a:r>
              <a:rPr lang="en" sz="1400"/>
              <a:t>(distribution of rich and poor)</a:t>
            </a:r>
          </a:p>
          <a:p>
            <a:pPr rtl="0">
              <a:spcBef>
                <a:spcPts val="0"/>
              </a:spcBef>
              <a:buNone/>
            </a:pPr>
            <a:r>
              <a:rPr lang="en"/>
              <a:t>Power relations </a:t>
            </a:r>
            <a:r>
              <a:rPr lang="en" sz="1400"/>
              <a:t>(narco-traffic, violence, corruption)</a:t>
            </a:r>
          </a:p>
          <a:p>
            <a:pPr>
              <a:spcBef>
                <a:spcPts val="0"/>
              </a:spcBef>
              <a:buNone/>
            </a:pPr>
            <a:r>
              <a:rPr lang="en" sz="1400"/>
              <a:t>		Are there existing DEVELOPMENT plans for the slums (Dharavi example)</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pic>
        <p:nvPicPr>
          <p:cNvPr id="171" name="Shape 171"/>
          <p:cNvPicPr preferRelativeResize="0"/>
          <p:nvPr/>
        </p:nvPicPr>
        <p:blipFill>
          <a:blip r:embed="rId3">
            <a:alphaModFix/>
          </a:blip>
          <a:stretch>
            <a:fillRect/>
          </a:stretch>
        </p:blipFill>
        <p:spPr>
          <a:xfrm>
            <a:off x="1" y="-1"/>
            <a:ext cx="7394877" cy="4867351"/>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t/>
            </a:r>
            <a:endParaRPr/>
          </a:p>
        </p:txBody>
      </p:sp>
      <p:sp>
        <p:nvSpPr>
          <p:cNvPr id="177" name="Shape 177"/>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pic>
        <p:nvPicPr>
          <p:cNvPr id="178" name="Shape 178"/>
          <p:cNvPicPr preferRelativeResize="0"/>
          <p:nvPr/>
        </p:nvPicPr>
        <p:blipFill>
          <a:blip r:embed="rId3">
            <a:alphaModFix/>
          </a:blip>
          <a:stretch>
            <a:fillRect/>
          </a:stretch>
        </p:blipFill>
        <p:spPr>
          <a:xfrm>
            <a:off x="0" y="0"/>
            <a:ext cx="7420851" cy="4598148"/>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Main technical parameters</a:t>
            </a:r>
          </a:p>
        </p:txBody>
      </p:sp>
      <p:sp>
        <p:nvSpPr>
          <p:cNvPr id="184" name="Shape 184"/>
          <p:cNvSpPr txBox="1"/>
          <p:nvPr>
            <p:ph idx="1" type="body"/>
          </p:nvPr>
        </p:nvSpPr>
        <p:spPr>
          <a:xfrm>
            <a:off x="457200" y="1200150"/>
            <a:ext cx="8229600" cy="3630300"/>
          </a:xfrm>
          <a:prstGeom prst="rect">
            <a:avLst/>
          </a:prstGeom>
        </p:spPr>
        <p:txBody>
          <a:bodyPr anchorCtr="0" anchor="t" bIns="91425" lIns="91425" rIns="91425" tIns="91425">
            <a:noAutofit/>
          </a:bodyPr>
          <a:lstStyle/>
          <a:p>
            <a:pPr indent="-228600" lvl="0" marL="457200" rtl="0">
              <a:spcBef>
                <a:spcPts val="0"/>
              </a:spcBef>
            </a:pPr>
            <a:r>
              <a:rPr lang="en"/>
              <a:t>population density</a:t>
            </a:r>
          </a:p>
          <a:p>
            <a:pPr indent="-228600" lvl="0" marL="457200" rtl="0">
              <a:spcBef>
                <a:spcPts val="0"/>
              </a:spcBef>
            </a:pPr>
            <a:r>
              <a:rPr lang="en"/>
              <a:t>amount of excreta / day </a:t>
            </a:r>
            <a:r>
              <a:rPr lang="en" sz="1400"/>
              <a:t>(where do you poo?)</a:t>
            </a:r>
          </a:p>
          <a:p>
            <a:pPr indent="-228600" lvl="0" marL="457200" rtl="0">
              <a:spcBef>
                <a:spcPts val="0"/>
              </a:spcBef>
            </a:pPr>
            <a:r>
              <a:rPr lang="en"/>
              <a:t>water and sanitation access %</a:t>
            </a:r>
          </a:p>
          <a:p>
            <a:pPr indent="-228600" lvl="0" marL="457200" rtl="0">
              <a:spcBef>
                <a:spcPts val="0"/>
              </a:spcBef>
            </a:pPr>
            <a:r>
              <a:rPr lang="en"/>
              <a:t>water sources</a:t>
            </a:r>
          </a:p>
          <a:p>
            <a:pPr indent="-228600" lvl="0" marL="457200" rtl="0">
              <a:spcBef>
                <a:spcPts val="0"/>
              </a:spcBef>
            </a:pPr>
            <a:r>
              <a:rPr lang="en"/>
              <a:t>water / energy consumption</a:t>
            </a:r>
          </a:p>
          <a:p>
            <a:pPr indent="-228600" lvl="0" marL="457200" rtl="0">
              <a:spcBef>
                <a:spcPts val="0"/>
              </a:spcBef>
            </a:pPr>
            <a:r>
              <a:rPr lang="en"/>
              <a:t>energy / water / sanitation prices</a:t>
            </a:r>
          </a:p>
          <a:p>
            <a:pPr indent="-228600" lvl="0" marL="457200">
              <a:spcBef>
                <a:spcPts val="0"/>
              </a:spcBef>
            </a:pPr>
            <a:r>
              <a:rPr lang="en"/>
              <a:t>logistical access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420668" y="0"/>
            <a:ext cx="8302664" cy="51435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ph type="title"/>
          </p:nvPr>
        </p:nvSpPr>
        <p:spPr>
          <a:xfrm>
            <a:off x="457200" y="53578"/>
            <a:ext cx="6879600" cy="857400"/>
          </a:xfrm>
          <a:prstGeom prst="rect">
            <a:avLst/>
          </a:prstGeom>
        </p:spPr>
        <p:txBody>
          <a:bodyPr anchorCtr="0" anchor="b" bIns="91425" lIns="91425" rIns="91425" tIns="91425">
            <a:noAutofit/>
          </a:bodyPr>
          <a:lstStyle/>
          <a:p>
            <a:pPr>
              <a:spcBef>
                <a:spcPts val="0"/>
              </a:spcBef>
              <a:buNone/>
            </a:pPr>
            <a:r>
              <a:rPr lang="en"/>
              <a:t>Dimensions of the water mall</a:t>
            </a:r>
          </a:p>
        </p:txBody>
      </p:sp>
      <p:pic>
        <p:nvPicPr>
          <p:cNvPr id="195" name="Shape 195"/>
          <p:cNvPicPr preferRelativeResize="0"/>
          <p:nvPr/>
        </p:nvPicPr>
        <p:blipFill>
          <a:blip r:embed="rId3">
            <a:alphaModFix/>
          </a:blip>
          <a:stretch>
            <a:fillRect/>
          </a:stretch>
        </p:blipFill>
        <p:spPr>
          <a:xfrm>
            <a:off x="1489452" y="1402925"/>
            <a:ext cx="6064974" cy="3757248"/>
          </a:xfrm>
          <a:prstGeom prst="rect">
            <a:avLst/>
          </a:prstGeom>
          <a:noFill/>
          <a:ln>
            <a:noFill/>
          </a:ln>
        </p:spPr>
      </p:pic>
      <p:sp>
        <p:nvSpPr>
          <p:cNvPr id="196" name="Shape 196"/>
          <p:cNvSpPr txBox="1"/>
          <p:nvPr/>
        </p:nvSpPr>
        <p:spPr>
          <a:xfrm>
            <a:off x="2201625" y="901175"/>
            <a:ext cx="1597500" cy="666300"/>
          </a:xfrm>
          <a:prstGeom prst="rect">
            <a:avLst/>
          </a:prstGeom>
          <a:noFill/>
          <a:ln>
            <a:noFill/>
          </a:ln>
        </p:spPr>
        <p:txBody>
          <a:bodyPr anchorCtr="0" anchor="t" bIns="91425" lIns="91425" rIns="91425" tIns="91425">
            <a:noAutofit/>
          </a:bodyPr>
          <a:lstStyle/>
          <a:p>
            <a:pPr rtl="0">
              <a:spcBef>
                <a:spcPts val="0"/>
              </a:spcBef>
              <a:buNone/>
            </a:pPr>
            <a:r>
              <a:rPr lang="en">
                <a:solidFill>
                  <a:srgbClr val="FFFFFF"/>
                </a:solidFill>
              </a:rPr>
              <a:t>8 T poo /day</a:t>
            </a:r>
          </a:p>
          <a:p>
            <a:pPr>
              <a:spcBef>
                <a:spcPts val="0"/>
              </a:spcBef>
              <a:buNone/>
            </a:pPr>
            <a:r>
              <a:rPr lang="en">
                <a:solidFill>
                  <a:srgbClr val="FFFFFF"/>
                </a:solidFill>
              </a:rPr>
              <a:t>45 m3 pee /day</a:t>
            </a:r>
          </a:p>
        </p:txBody>
      </p:sp>
      <p:sp>
        <p:nvSpPr>
          <p:cNvPr id="197" name="Shape 197"/>
          <p:cNvSpPr txBox="1"/>
          <p:nvPr/>
        </p:nvSpPr>
        <p:spPr>
          <a:xfrm>
            <a:off x="357550" y="3371650"/>
            <a:ext cx="1332600" cy="666300"/>
          </a:xfrm>
          <a:prstGeom prst="rect">
            <a:avLst/>
          </a:prstGeom>
          <a:noFill/>
          <a:ln>
            <a:noFill/>
          </a:ln>
        </p:spPr>
        <p:txBody>
          <a:bodyPr anchorCtr="0" anchor="t" bIns="91425" lIns="91425" rIns="91425" tIns="91425">
            <a:noAutofit/>
          </a:bodyPr>
          <a:lstStyle/>
          <a:p>
            <a:pPr rtl="0">
              <a:spcBef>
                <a:spcPts val="0"/>
              </a:spcBef>
              <a:buNone/>
            </a:pPr>
            <a:r>
              <a:rPr lang="en">
                <a:solidFill>
                  <a:srgbClr val="FFFFFF"/>
                </a:solidFill>
              </a:rPr>
              <a:t>Water use</a:t>
            </a:r>
          </a:p>
          <a:p>
            <a:pPr lvl="0" rtl="0">
              <a:spcBef>
                <a:spcPts val="0"/>
              </a:spcBef>
              <a:buNone/>
            </a:pPr>
            <a:r>
              <a:rPr lang="en">
                <a:solidFill>
                  <a:srgbClr val="FFFFFF"/>
                </a:solidFill>
              </a:rPr>
              <a:t>700 m3/day</a:t>
            </a:r>
          </a:p>
        </p:txBody>
      </p:sp>
      <p:sp>
        <p:nvSpPr>
          <p:cNvPr id="198" name="Shape 198"/>
          <p:cNvSpPr txBox="1"/>
          <p:nvPr/>
        </p:nvSpPr>
        <p:spPr>
          <a:xfrm>
            <a:off x="246825" y="4755025"/>
            <a:ext cx="3257999" cy="3885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rPr>
              <a:t>Water loss: 300 m3/day</a:t>
            </a:r>
          </a:p>
        </p:txBody>
      </p:sp>
      <p:sp>
        <p:nvSpPr>
          <p:cNvPr id="199" name="Shape 199"/>
          <p:cNvSpPr txBox="1"/>
          <p:nvPr/>
        </p:nvSpPr>
        <p:spPr>
          <a:xfrm>
            <a:off x="357550" y="2638737"/>
            <a:ext cx="1550100" cy="388500"/>
          </a:xfrm>
          <a:prstGeom prst="rect">
            <a:avLst/>
          </a:prstGeom>
          <a:noFill/>
          <a:ln>
            <a:noFill/>
          </a:ln>
        </p:spPr>
        <p:txBody>
          <a:bodyPr anchorCtr="0" anchor="t" bIns="91425" lIns="91425" rIns="91425" tIns="91425">
            <a:noAutofit/>
          </a:bodyPr>
          <a:lstStyle/>
          <a:p>
            <a:pPr rtl="0">
              <a:spcBef>
                <a:spcPts val="0"/>
              </a:spcBef>
              <a:buNone/>
            </a:pPr>
            <a:r>
              <a:rPr lang="en">
                <a:solidFill>
                  <a:srgbClr val="FFFFFF"/>
                </a:solidFill>
              </a:rPr>
              <a:t>Water recycle: </a:t>
            </a:r>
          </a:p>
          <a:p>
            <a:pPr lvl="0" rtl="0">
              <a:spcBef>
                <a:spcPts val="0"/>
              </a:spcBef>
              <a:buNone/>
            </a:pPr>
            <a:r>
              <a:rPr lang="en">
                <a:solidFill>
                  <a:srgbClr val="FFFFFF"/>
                </a:solidFill>
              </a:rPr>
              <a:t>400 m3/day</a:t>
            </a:r>
          </a:p>
        </p:txBody>
      </p:sp>
      <p:sp>
        <p:nvSpPr>
          <p:cNvPr id="200" name="Shape 200"/>
          <p:cNvSpPr txBox="1"/>
          <p:nvPr/>
        </p:nvSpPr>
        <p:spPr>
          <a:xfrm>
            <a:off x="7246025" y="3734125"/>
            <a:ext cx="1270799" cy="213000"/>
          </a:xfrm>
          <a:prstGeom prst="rect">
            <a:avLst/>
          </a:prstGeom>
          <a:noFill/>
          <a:ln>
            <a:noFill/>
          </a:ln>
        </p:spPr>
        <p:txBody>
          <a:bodyPr anchorCtr="0" anchor="t" bIns="91425" lIns="91425" rIns="91425" tIns="91425">
            <a:noAutofit/>
          </a:bodyPr>
          <a:lstStyle/>
          <a:p>
            <a:pPr>
              <a:spcBef>
                <a:spcPts val="0"/>
              </a:spcBef>
              <a:buNone/>
            </a:pPr>
            <a:r>
              <a:rPr lang="en">
                <a:solidFill>
                  <a:srgbClr val="EFEFEF"/>
                </a:solidFill>
              </a:rPr>
              <a:t>5.5 m3/day</a:t>
            </a:r>
          </a:p>
        </p:txBody>
      </p:sp>
      <p:sp>
        <p:nvSpPr>
          <p:cNvPr id="201" name="Shape 201"/>
          <p:cNvSpPr txBox="1"/>
          <p:nvPr/>
        </p:nvSpPr>
        <p:spPr>
          <a:xfrm>
            <a:off x="7618975" y="2640712"/>
            <a:ext cx="2156099" cy="3885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rPr>
              <a:t>1.4 kg spinach/ person/month</a:t>
            </a:r>
          </a:p>
        </p:txBody>
      </p:sp>
      <p:sp>
        <p:nvSpPr>
          <p:cNvPr id="202" name="Shape 202"/>
          <p:cNvSpPr/>
          <p:nvPr/>
        </p:nvSpPr>
        <p:spPr>
          <a:xfrm>
            <a:off x="7246025" y="0"/>
            <a:ext cx="1896900" cy="1942499"/>
          </a:xfrm>
          <a:prstGeom prst="roundRect">
            <a:avLst>
              <a:gd fmla="val 16667" name="adj"/>
            </a:avLst>
          </a:prstGeom>
          <a:solidFill>
            <a:srgbClr val="6FA8DC"/>
          </a:solidFill>
          <a:ln cap="flat" cmpd="sng" w="19050">
            <a:solidFill>
              <a:srgbClr val="A4C2F4"/>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3" name="Shape 203"/>
          <p:cNvSpPr txBox="1"/>
          <p:nvPr/>
        </p:nvSpPr>
        <p:spPr>
          <a:xfrm>
            <a:off x="357550" y="3947125"/>
            <a:ext cx="2156099" cy="557400"/>
          </a:xfrm>
          <a:prstGeom prst="rect">
            <a:avLst/>
          </a:prstGeom>
          <a:noFill/>
          <a:ln>
            <a:noFill/>
          </a:ln>
        </p:spPr>
        <p:txBody>
          <a:bodyPr anchorCtr="0" anchor="t" bIns="91425" lIns="91425" rIns="91425" tIns="91425">
            <a:noAutofit/>
          </a:bodyPr>
          <a:lstStyle/>
          <a:p>
            <a:pPr rtl="0">
              <a:spcBef>
                <a:spcPts val="0"/>
              </a:spcBef>
              <a:buNone/>
            </a:pPr>
            <a:r>
              <a:rPr lang="en">
                <a:solidFill>
                  <a:srgbClr val="FFFFFF"/>
                </a:solidFill>
              </a:rPr>
              <a:t>Energy use:</a:t>
            </a:r>
          </a:p>
          <a:p>
            <a:pPr lvl="0" rtl="0">
              <a:spcBef>
                <a:spcPts val="0"/>
              </a:spcBef>
              <a:buNone/>
            </a:pPr>
            <a:r>
              <a:rPr lang="en">
                <a:solidFill>
                  <a:srgbClr val="FFFFFF"/>
                </a:solidFill>
              </a:rPr>
              <a:t>20.000 kWh /day</a:t>
            </a:r>
          </a:p>
        </p:txBody>
      </p:sp>
      <p:sp>
        <p:nvSpPr>
          <p:cNvPr id="204" name="Shape 204"/>
          <p:cNvSpPr txBox="1"/>
          <p:nvPr>
            <p:ph idx="2" type="title"/>
          </p:nvPr>
        </p:nvSpPr>
        <p:spPr>
          <a:xfrm>
            <a:off x="7421900" y="-113975"/>
            <a:ext cx="1470299" cy="857400"/>
          </a:xfrm>
          <a:prstGeom prst="rect">
            <a:avLst/>
          </a:prstGeom>
        </p:spPr>
        <p:txBody>
          <a:bodyPr anchorCtr="0" anchor="b" bIns="91425" lIns="91425" rIns="91425" tIns="91425">
            <a:noAutofit/>
          </a:bodyPr>
          <a:lstStyle/>
          <a:p>
            <a:pPr rtl="0" algn="ctr">
              <a:spcBef>
                <a:spcPts val="0"/>
              </a:spcBef>
              <a:buNone/>
            </a:pPr>
            <a:r>
              <a:rPr lang="en" sz="1100"/>
              <a:t>Population density: </a:t>
            </a:r>
          </a:p>
          <a:p>
            <a:pPr rtl="0" algn="ctr">
              <a:spcBef>
                <a:spcPts val="0"/>
              </a:spcBef>
              <a:buNone/>
            </a:pPr>
            <a:r>
              <a:rPr lang="en" sz="1100"/>
              <a:t>Kibera slum</a:t>
            </a:r>
          </a:p>
          <a:p>
            <a:pPr lvl="0" rtl="0" algn="ctr">
              <a:spcBef>
                <a:spcPts val="0"/>
              </a:spcBef>
              <a:buNone/>
            </a:pPr>
            <a:r>
              <a:t/>
            </a:r>
            <a:endParaRPr sz="1100"/>
          </a:p>
        </p:txBody>
      </p:sp>
      <p:sp>
        <p:nvSpPr>
          <p:cNvPr id="205" name="Shape 205"/>
          <p:cNvSpPr txBox="1"/>
          <p:nvPr/>
        </p:nvSpPr>
        <p:spPr>
          <a:xfrm>
            <a:off x="7246025" y="2189262"/>
            <a:ext cx="2156099" cy="557400"/>
          </a:xfrm>
          <a:prstGeom prst="rect">
            <a:avLst/>
          </a:prstGeom>
          <a:noFill/>
          <a:ln>
            <a:noFill/>
          </a:ln>
        </p:spPr>
        <p:txBody>
          <a:bodyPr anchorCtr="0" anchor="t" bIns="91425" lIns="91425" rIns="91425" tIns="91425">
            <a:noAutofit/>
          </a:bodyPr>
          <a:lstStyle/>
          <a:p>
            <a:pPr rtl="0">
              <a:spcBef>
                <a:spcPts val="0"/>
              </a:spcBef>
              <a:buNone/>
            </a:pPr>
            <a:r>
              <a:rPr lang="en">
                <a:solidFill>
                  <a:srgbClr val="FFFFFF"/>
                </a:solidFill>
              </a:rPr>
              <a:t>6.000 kg of biogas </a:t>
            </a:r>
          </a:p>
          <a:p>
            <a:pPr lvl="0" rtl="0">
              <a:spcBef>
                <a:spcPts val="0"/>
              </a:spcBef>
              <a:buNone/>
            </a:pPr>
            <a:r>
              <a:rPr lang="en">
                <a:solidFill>
                  <a:srgbClr val="FFFFFF"/>
                </a:solidFill>
              </a:rPr>
              <a:t>=80.000 kWh /day</a:t>
            </a:r>
          </a:p>
        </p:txBody>
      </p:sp>
      <p:sp>
        <p:nvSpPr>
          <p:cNvPr id="206" name="Shape 206"/>
          <p:cNvSpPr/>
          <p:nvPr/>
        </p:nvSpPr>
        <p:spPr>
          <a:xfrm>
            <a:off x="7497375" y="532350"/>
            <a:ext cx="1145999" cy="1039199"/>
          </a:xfrm>
          <a:prstGeom prst="ellipse">
            <a:avLst/>
          </a:prstGeom>
          <a:noFill/>
          <a:ln cap="flat" cmpd="sng" w="1905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solidFill>
                <a:srgbClr val="FFFFFF"/>
              </a:solidFill>
            </a:endParaRPr>
          </a:p>
        </p:txBody>
      </p:sp>
      <p:cxnSp>
        <p:nvCxnSpPr>
          <p:cNvPr id="207" name="Shape 207"/>
          <p:cNvCxnSpPr>
            <a:endCxn id="206" idx="6"/>
          </p:cNvCxnSpPr>
          <p:nvPr/>
        </p:nvCxnSpPr>
        <p:spPr>
          <a:xfrm flipH="1" rot="10800000">
            <a:off x="8083575" y="1051949"/>
            <a:ext cx="559800" cy="13500"/>
          </a:xfrm>
          <a:prstGeom prst="straightConnector1">
            <a:avLst/>
          </a:prstGeom>
          <a:noFill/>
          <a:ln cap="flat" cmpd="sng" w="19050">
            <a:solidFill>
              <a:schemeClr val="dk2"/>
            </a:solidFill>
            <a:prstDash val="solid"/>
            <a:round/>
            <a:headEnd len="lg" w="lg" type="none"/>
            <a:tailEnd len="lg" w="lg" type="triangle"/>
          </a:ln>
        </p:spPr>
      </p:cxnSp>
      <p:sp>
        <p:nvSpPr>
          <p:cNvPr id="208" name="Shape 208"/>
          <p:cNvSpPr txBox="1"/>
          <p:nvPr/>
        </p:nvSpPr>
        <p:spPr>
          <a:xfrm>
            <a:off x="8007375" y="743425"/>
            <a:ext cx="1470299" cy="213000"/>
          </a:xfrm>
          <a:prstGeom prst="rect">
            <a:avLst/>
          </a:prstGeom>
          <a:noFill/>
          <a:ln>
            <a:noFill/>
          </a:ln>
        </p:spPr>
        <p:txBody>
          <a:bodyPr anchorCtr="0" anchor="t" bIns="91425" lIns="91425" rIns="91425" tIns="91425">
            <a:noAutofit/>
          </a:bodyPr>
          <a:lstStyle/>
          <a:p>
            <a:pPr>
              <a:spcBef>
                <a:spcPts val="0"/>
              </a:spcBef>
              <a:buNone/>
            </a:pPr>
            <a:r>
              <a:rPr lang="en">
                <a:solidFill>
                  <a:srgbClr val="FFFFFF"/>
                </a:solidFill>
              </a:rPr>
              <a:t>1 Km   5 min</a:t>
            </a:r>
          </a:p>
        </p:txBody>
      </p:sp>
      <p:sp>
        <p:nvSpPr>
          <p:cNvPr id="209" name="Shape 209"/>
          <p:cNvSpPr txBox="1"/>
          <p:nvPr/>
        </p:nvSpPr>
        <p:spPr>
          <a:xfrm>
            <a:off x="7670600" y="1145300"/>
            <a:ext cx="972899" cy="306600"/>
          </a:xfrm>
          <a:prstGeom prst="rect">
            <a:avLst/>
          </a:prstGeom>
          <a:noFill/>
          <a:ln>
            <a:noFill/>
          </a:ln>
        </p:spPr>
        <p:txBody>
          <a:bodyPr anchorCtr="0" anchor="t" bIns="91425" lIns="91425" rIns="91425" tIns="91425">
            <a:noAutofit/>
          </a:bodyPr>
          <a:lstStyle/>
          <a:p>
            <a:pPr>
              <a:spcBef>
                <a:spcPts val="0"/>
              </a:spcBef>
              <a:buNone/>
            </a:pPr>
            <a:r>
              <a:rPr b="1" lang="en">
                <a:solidFill>
                  <a:srgbClr val="FFFFFF"/>
                </a:solidFill>
              </a:rPr>
              <a:t>40.000</a:t>
            </a:r>
          </a:p>
        </p:txBody>
      </p:sp>
      <p:sp>
        <p:nvSpPr>
          <p:cNvPr id="210" name="Shape 210"/>
          <p:cNvSpPr/>
          <p:nvPr/>
        </p:nvSpPr>
        <p:spPr>
          <a:xfrm>
            <a:off x="7883025" y="1471112"/>
            <a:ext cx="374699" cy="388500"/>
          </a:xfrm>
          <a:prstGeom prst="smileyFace">
            <a:avLst>
              <a:gd fmla="val 4653" name="adj"/>
            </a:avLst>
          </a:prstGeom>
          <a:solidFill>
            <a:srgbClr val="F1C232"/>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11" name="Shape 211"/>
          <p:cNvSpPr txBox="1"/>
          <p:nvPr/>
        </p:nvSpPr>
        <p:spPr>
          <a:xfrm>
            <a:off x="7455625" y="3288175"/>
            <a:ext cx="1597500" cy="306600"/>
          </a:xfrm>
          <a:prstGeom prst="rect">
            <a:avLst/>
          </a:prstGeom>
          <a:noFill/>
          <a:ln>
            <a:noFill/>
          </a:ln>
        </p:spPr>
        <p:txBody>
          <a:bodyPr anchorCtr="0" anchor="t" bIns="91425" lIns="91425" rIns="91425" tIns="91425">
            <a:noAutofit/>
          </a:bodyPr>
          <a:lstStyle/>
          <a:p>
            <a:pPr>
              <a:spcBef>
                <a:spcPts val="0"/>
              </a:spcBef>
              <a:buNone/>
            </a:pPr>
            <a:r>
              <a:rPr lang="en">
                <a:solidFill>
                  <a:srgbClr val="F3F3F3"/>
                </a:solidFill>
              </a:rPr>
              <a:t>3 l/person/day</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x="0" y="0"/>
          <a:ext cx="0" cy="0"/>
          <a:chOff x="0" y="0"/>
          <a:chExt cx="0" cy="0"/>
        </a:xfrm>
      </p:grpSpPr>
      <p:sp>
        <p:nvSpPr>
          <p:cNvPr id="216" name="Shape 216"/>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A business case</a:t>
            </a:r>
          </a:p>
        </p:txBody>
      </p:sp>
      <p:sp>
        <p:nvSpPr>
          <p:cNvPr id="217" name="Shape 217"/>
          <p:cNvSpPr txBox="1"/>
          <p:nvPr>
            <p:ph idx="1" type="body"/>
          </p:nvPr>
        </p:nvSpPr>
        <p:spPr>
          <a:xfrm>
            <a:off x="457200" y="1200150"/>
            <a:ext cx="8229600" cy="3630300"/>
          </a:xfrm>
          <a:prstGeom prst="rect">
            <a:avLst/>
          </a:prstGeom>
        </p:spPr>
        <p:txBody>
          <a:bodyPr anchorCtr="0" anchor="t" bIns="91425" lIns="91425" rIns="91425" tIns="91425">
            <a:noAutofit/>
          </a:bodyPr>
          <a:lstStyle/>
          <a:p>
            <a:pPr indent="-228600" lvl="0" marL="457200" rtl="0">
              <a:spcBef>
                <a:spcPts val="0"/>
              </a:spcBef>
            </a:pPr>
            <a:r>
              <a:rPr lang="en"/>
              <a:t>toilets are free to use </a:t>
            </a:r>
          </a:p>
          <a:p>
            <a:pPr indent="-228600" lvl="0" marL="457200" rtl="0">
              <a:spcBef>
                <a:spcPts val="0"/>
              </a:spcBef>
            </a:pPr>
            <a:r>
              <a:rPr lang="en"/>
              <a:t>community acceptance</a:t>
            </a:r>
          </a:p>
          <a:p>
            <a:pPr indent="-228600" lvl="0" marL="457200" rtl="0">
              <a:spcBef>
                <a:spcPts val="0"/>
              </a:spcBef>
            </a:pPr>
            <a:r>
              <a:rPr lang="en"/>
              <a:t>gas / electricity </a:t>
            </a:r>
          </a:p>
          <a:p>
            <a:pPr indent="-228600" lvl="0" marL="457200" rtl="0">
              <a:spcBef>
                <a:spcPts val="0"/>
              </a:spcBef>
            </a:pPr>
            <a:r>
              <a:rPr lang="en"/>
              <a:t>drinking water</a:t>
            </a:r>
          </a:p>
          <a:p>
            <a:pPr lvl="0" rtl="0">
              <a:spcBef>
                <a:spcPts val="0"/>
              </a:spcBef>
              <a:buNone/>
            </a:pPr>
            <a:r>
              <a:t/>
            </a:r>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sp>
        <p:nvSpPr>
          <p:cNvPr id="85" name="Shape 85"/>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Contents</a:t>
            </a:r>
          </a:p>
        </p:txBody>
      </p:sp>
      <p:sp>
        <p:nvSpPr>
          <p:cNvPr id="86" name="Shape 86"/>
          <p:cNvSpPr txBox="1"/>
          <p:nvPr>
            <p:ph idx="1" type="body"/>
          </p:nvPr>
        </p:nvSpPr>
        <p:spPr>
          <a:xfrm>
            <a:off x="457200" y="1200150"/>
            <a:ext cx="8229600" cy="3630300"/>
          </a:xfrm>
          <a:prstGeom prst="rect">
            <a:avLst/>
          </a:prstGeom>
        </p:spPr>
        <p:txBody>
          <a:bodyPr anchorCtr="0" anchor="t" bIns="91425" lIns="91425" rIns="91425" tIns="91425">
            <a:noAutofit/>
          </a:bodyPr>
          <a:lstStyle/>
          <a:p>
            <a:pPr lvl="0" rtl="0" algn="ctr">
              <a:spcBef>
                <a:spcPts val="0"/>
              </a:spcBef>
              <a:buNone/>
            </a:pPr>
            <a:r>
              <a:rPr lang="en"/>
              <a:t>case studies</a:t>
            </a:r>
          </a:p>
          <a:p>
            <a:pPr lvl="0" rtl="0" algn="ctr">
              <a:spcBef>
                <a:spcPts val="0"/>
              </a:spcBef>
              <a:buNone/>
            </a:pPr>
            <a:r>
              <a:rPr lang="en"/>
              <a:t>reliable data?</a:t>
            </a:r>
          </a:p>
          <a:p>
            <a:pPr lvl="0" rtl="0" algn="ctr">
              <a:spcBef>
                <a:spcPts val="0"/>
              </a:spcBef>
              <a:buNone/>
            </a:pPr>
            <a:r>
              <a:rPr lang="en"/>
              <a:t>main social parameters</a:t>
            </a:r>
          </a:p>
          <a:p>
            <a:pPr lvl="0" rtl="0" algn="ctr">
              <a:spcBef>
                <a:spcPts val="0"/>
              </a:spcBef>
              <a:buNone/>
            </a:pPr>
            <a:r>
              <a:rPr lang="en"/>
              <a:t>main technical parameters</a:t>
            </a:r>
          </a:p>
          <a:p>
            <a:pPr rtl="0" algn="ctr">
              <a:spcBef>
                <a:spcPts val="0"/>
              </a:spcBef>
              <a:buNone/>
            </a:pPr>
            <a:r>
              <a:rPr lang="en"/>
              <a:t>dimensioning the watermall</a:t>
            </a:r>
          </a:p>
          <a:p>
            <a:pPr lvl="0" rtl="0" algn="ctr">
              <a:spcBef>
                <a:spcPts val="0"/>
              </a:spcBef>
              <a:buNone/>
            </a:pPr>
            <a:r>
              <a:rPr lang="en" sz="1200">
                <a:solidFill>
                  <a:srgbClr val="FFD966"/>
                </a:solidFill>
              </a:rPr>
              <a:t>food production - water &amp; energy - storage, etc...</a:t>
            </a:r>
          </a:p>
          <a:p>
            <a:pPr lvl="0" rtl="0" algn="ctr">
              <a:spcBef>
                <a:spcPts val="0"/>
              </a:spcBef>
              <a:buNone/>
            </a:pPr>
            <a:r>
              <a:rPr lang="en"/>
              <a:t>concept 0.1</a:t>
            </a:r>
          </a:p>
          <a:p>
            <a:pPr lvl="0" rtl="0" algn="ctr">
              <a:spcBef>
                <a:spcPts val="0"/>
              </a:spcBef>
              <a:buNone/>
            </a:pPr>
            <a:r>
              <a:t/>
            </a:r>
            <a:endParaRPr/>
          </a:p>
        </p:txBody>
      </p:sp>
      <p:pic>
        <p:nvPicPr>
          <p:cNvPr id="87" name="Shape 87"/>
          <p:cNvPicPr preferRelativeResize="0"/>
          <p:nvPr/>
        </p:nvPicPr>
        <p:blipFill>
          <a:blip r:embed="rId3">
            <a:alphaModFix/>
          </a:blip>
          <a:stretch>
            <a:fillRect/>
          </a:stretch>
        </p:blipFill>
        <p:spPr>
          <a:xfrm rot="-5400000">
            <a:off x="7464000" y="3482798"/>
            <a:ext cx="1781775" cy="1217776"/>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x="0" y="0"/>
          <a:ext cx="0" cy="0"/>
          <a:chOff x="0" y="0"/>
          <a:chExt cx="0" cy="0"/>
        </a:xfrm>
      </p:grpSpPr>
      <p:sp>
        <p:nvSpPr>
          <p:cNvPr id="222" name="Shape 222"/>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Business model canvas</a:t>
            </a:r>
          </a:p>
        </p:txBody>
      </p:sp>
      <p:sp>
        <p:nvSpPr>
          <p:cNvPr id="223" name="Shape 223"/>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pic>
        <p:nvPicPr>
          <p:cNvPr id="224" name="Shape 224"/>
          <p:cNvPicPr preferRelativeResize="0"/>
          <p:nvPr/>
        </p:nvPicPr>
        <p:blipFill>
          <a:blip r:embed="rId3">
            <a:alphaModFix/>
          </a:blip>
          <a:stretch>
            <a:fillRect/>
          </a:stretch>
        </p:blipFill>
        <p:spPr>
          <a:xfrm>
            <a:off x="800100" y="1200150"/>
            <a:ext cx="6193802" cy="394334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sp>
        <p:nvSpPr>
          <p:cNvPr id="229" name="Shape 229"/>
          <p:cNvSpPr txBox="1"/>
          <p:nvPr>
            <p:ph type="title"/>
          </p:nvPr>
        </p:nvSpPr>
        <p:spPr>
          <a:xfrm>
            <a:off x="457200" y="205978"/>
            <a:ext cx="6879600" cy="857400"/>
          </a:xfrm>
          <a:prstGeom prst="rect">
            <a:avLst/>
          </a:prstGeom>
        </p:spPr>
        <p:txBody>
          <a:bodyPr anchorCtr="0" anchor="b" bIns="91425" lIns="91425" rIns="91425" tIns="91425">
            <a:noAutofit/>
          </a:bodyPr>
          <a:lstStyle/>
          <a:p>
            <a:pPr lvl="0" rtl="0">
              <a:spcBef>
                <a:spcPts val="0"/>
              </a:spcBef>
              <a:buNone/>
            </a:pPr>
            <a:r>
              <a:rPr lang="en"/>
              <a:t>Value propositions</a:t>
            </a:r>
          </a:p>
        </p:txBody>
      </p:sp>
      <p:sp>
        <p:nvSpPr>
          <p:cNvPr id="230" name="Shape 230"/>
          <p:cNvSpPr txBox="1"/>
          <p:nvPr>
            <p:ph idx="1" type="body"/>
          </p:nvPr>
        </p:nvSpPr>
        <p:spPr>
          <a:xfrm>
            <a:off x="457200" y="1200150"/>
            <a:ext cx="8229600" cy="3630300"/>
          </a:xfrm>
          <a:prstGeom prst="rect">
            <a:avLst/>
          </a:prstGeom>
        </p:spPr>
        <p:txBody>
          <a:bodyPr anchorCtr="0" anchor="t" bIns="91425" lIns="91425" rIns="91425" tIns="91425">
            <a:noAutofit/>
          </a:bodyPr>
          <a:lstStyle/>
          <a:p>
            <a:pPr indent="-228600" lvl="0" marL="457200" rtl="0">
              <a:spcBef>
                <a:spcPts val="0"/>
              </a:spcBef>
            </a:pPr>
            <a:r>
              <a:rPr lang="en"/>
              <a:t>increased health</a:t>
            </a:r>
          </a:p>
          <a:p>
            <a:pPr indent="-228600" lvl="0" marL="457200" rtl="0">
              <a:spcBef>
                <a:spcPts val="0"/>
              </a:spcBef>
            </a:pPr>
            <a:r>
              <a:rPr lang="en"/>
              <a:t>environment </a:t>
            </a:r>
            <a:r>
              <a:rPr lang="en" sz="1800"/>
              <a:t>(surface water)</a:t>
            </a:r>
          </a:p>
          <a:p>
            <a:pPr indent="-228600" lvl="0" marL="457200" rtl="0">
              <a:spcBef>
                <a:spcPts val="0"/>
              </a:spcBef>
            </a:pPr>
            <a:r>
              <a:rPr lang="en"/>
              <a:t>environment </a:t>
            </a:r>
            <a:r>
              <a:rPr lang="en" sz="1800"/>
              <a:t>(sea, fish yields, oxygiun marine algae)</a:t>
            </a:r>
          </a:p>
          <a:p>
            <a:pPr indent="-228600" lvl="0" marL="457200" rtl="0">
              <a:spcBef>
                <a:spcPts val="0"/>
              </a:spcBef>
            </a:pPr>
            <a:r>
              <a:rPr lang="en"/>
              <a:t>safety </a:t>
            </a:r>
            <a:r>
              <a:rPr lang="en" sz="1800"/>
              <a:t>(health + personal)</a:t>
            </a:r>
          </a:p>
          <a:p>
            <a:pPr indent="-228600" lvl="0" marL="457200" rtl="0">
              <a:spcBef>
                <a:spcPts val="0"/>
              </a:spcBef>
            </a:pPr>
            <a:r>
              <a:rPr lang="en"/>
              <a:t>reputation of the municipality </a:t>
            </a:r>
            <a:r>
              <a:rPr lang="en" sz="1800"/>
              <a:t>(city)</a:t>
            </a:r>
          </a:p>
          <a:p>
            <a:pPr lvl="0" rtl="0">
              <a:spcBef>
                <a:spcPts val="0"/>
              </a:spcBef>
              <a:buNone/>
            </a:pPr>
            <a:r>
              <a:t/>
            </a:r>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t/>
            </a:r>
            <a:endParaRPr/>
          </a:p>
        </p:txBody>
      </p:sp>
      <p:sp>
        <p:nvSpPr>
          <p:cNvPr id="236" name="Shape 236"/>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pic>
        <p:nvPicPr>
          <p:cNvPr id="237" name="Shape 237"/>
          <p:cNvPicPr preferRelativeResize="0"/>
          <p:nvPr/>
        </p:nvPicPr>
        <p:blipFill>
          <a:blip r:embed="rId3">
            <a:alphaModFix/>
          </a:blip>
          <a:stretch>
            <a:fillRect/>
          </a:stretch>
        </p:blipFill>
        <p:spPr>
          <a:xfrm rot="-5400000">
            <a:off x="1769262" y="-123487"/>
            <a:ext cx="5283200" cy="5547074"/>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t/>
            </a:r>
            <a:endParaRPr/>
          </a:p>
        </p:txBody>
      </p:sp>
      <p:sp>
        <p:nvSpPr>
          <p:cNvPr id="243" name="Shape 243"/>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pic>
        <p:nvPicPr>
          <p:cNvPr id="244" name="Shape 244"/>
          <p:cNvPicPr preferRelativeResize="0"/>
          <p:nvPr/>
        </p:nvPicPr>
        <p:blipFill>
          <a:blip r:embed="rId3">
            <a:alphaModFix/>
          </a:blip>
          <a:stretch>
            <a:fillRect/>
          </a:stretch>
        </p:blipFill>
        <p:spPr>
          <a:xfrm>
            <a:off x="-885475" y="-227312"/>
            <a:ext cx="10217026" cy="5445726"/>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p:nvPr/>
        </p:nvSpPr>
        <p:spPr>
          <a:xfrm>
            <a:off x="-46825" y="-304400"/>
            <a:ext cx="9272699" cy="2514899"/>
          </a:xfrm>
          <a:prstGeom prst="rect">
            <a:avLst/>
          </a:prstGeom>
          <a:solidFill>
            <a:srgbClr val="FFFFFF"/>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50" name="Shape 250"/>
          <p:cNvPicPr preferRelativeResize="0"/>
          <p:nvPr/>
        </p:nvPicPr>
        <p:blipFill>
          <a:blip r:embed="rId3">
            <a:alphaModFix/>
          </a:blip>
          <a:stretch>
            <a:fillRect/>
          </a:stretch>
        </p:blipFill>
        <p:spPr>
          <a:xfrm>
            <a:off x="5018813" y="2134425"/>
            <a:ext cx="4187413" cy="3009075"/>
          </a:xfrm>
          <a:prstGeom prst="rect">
            <a:avLst/>
          </a:prstGeom>
          <a:noFill/>
          <a:ln>
            <a:noFill/>
          </a:ln>
        </p:spPr>
      </p:pic>
      <p:pic>
        <p:nvPicPr>
          <p:cNvPr id="251" name="Shape 251"/>
          <p:cNvPicPr preferRelativeResize="0"/>
          <p:nvPr/>
        </p:nvPicPr>
        <p:blipFill>
          <a:blip r:embed="rId4">
            <a:alphaModFix/>
          </a:blip>
          <a:stretch>
            <a:fillRect/>
          </a:stretch>
        </p:blipFill>
        <p:spPr>
          <a:xfrm>
            <a:off x="0" y="2134425"/>
            <a:ext cx="5116425" cy="3009075"/>
          </a:xfrm>
          <a:prstGeom prst="rect">
            <a:avLst/>
          </a:prstGeom>
          <a:noFill/>
          <a:ln>
            <a:noFill/>
          </a:ln>
        </p:spPr>
      </p:pic>
      <p:pic>
        <p:nvPicPr>
          <p:cNvPr id="252" name="Shape 252"/>
          <p:cNvPicPr preferRelativeResize="0"/>
          <p:nvPr/>
        </p:nvPicPr>
        <p:blipFill>
          <a:blip r:embed="rId5">
            <a:alphaModFix/>
          </a:blip>
          <a:stretch>
            <a:fillRect/>
          </a:stretch>
        </p:blipFill>
        <p:spPr>
          <a:xfrm>
            <a:off x="1931824" y="-76197"/>
            <a:ext cx="5608172" cy="242945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p:nvPr/>
        </p:nvSpPr>
        <p:spPr>
          <a:xfrm>
            <a:off x="-46825" y="-304400"/>
            <a:ext cx="9272699" cy="2997300"/>
          </a:xfrm>
          <a:prstGeom prst="rect">
            <a:avLst/>
          </a:prstGeom>
          <a:solidFill>
            <a:srgbClr val="FFFFFF"/>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258" name="Shape 258"/>
          <p:cNvPicPr preferRelativeResize="0"/>
          <p:nvPr/>
        </p:nvPicPr>
        <p:blipFill>
          <a:blip r:embed="rId3">
            <a:alphaModFix/>
          </a:blip>
          <a:stretch>
            <a:fillRect/>
          </a:stretch>
        </p:blipFill>
        <p:spPr>
          <a:xfrm>
            <a:off x="0" y="450898"/>
            <a:ext cx="9143999" cy="4241703"/>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sp>
        <p:nvSpPr>
          <p:cNvPr id="263" name="Shape 263"/>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Dimensions (1)</a:t>
            </a:r>
          </a:p>
        </p:txBody>
      </p:sp>
      <p:graphicFrame>
        <p:nvGraphicFramePr>
          <p:cNvPr id="264" name="Shape 264"/>
          <p:cNvGraphicFramePr/>
          <p:nvPr/>
        </p:nvGraphicFramePr>
        <p:xfrm>
          <a:off x="606675" y="1390625"/>
          <a:ext cx="3000000" cy="3000000"/>
        </p:xfrm>
        <a:graphic>
          <a:graphicData uri="http://schemas.openxmlformats.org/drawingml/2006/table">
            <a:tbl>
              <a:tblPr>
                <a:noFill/>
                <a:tableStyleId>{5E55575B-97AB-4B34-8466-FD9A36FA0D61}</a:tableStyleId>
              </a:tblPr>
              <a:tblGrid>
                <a:gridCol w="2393875"/>
                <a:gridCol w="2436200"/>
                <a:gridCol w="2478550"/>
              </a:tblGrid>
              <a:tr h="357100">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walking dist</a:t>
                      </a:r>
                    </a:p>
                  </a:txBody>
                  <a:tcPr marT="91425" marB="91425" marR="91425" marL="91425" anchor="b">
                    <a:lnL cap="flat" cmpd="sng" w="38100">
                      <a:solidFill>
                        <a:srgbClr val="FDE9D9"/>
                      </a:solidFill>
                      <a:prstDash val="solid"/>
                      <a:round/>
                      <a:headEnd len="med" w="med" type="none"/>
                      <a:tailEnd len="med" w="med" type="none"/>
                    </a:lnL>
                    <a:lnR cap="flat" cmpd="sng" w="9525">
                      <a:solidFill>
                        <a:srgbClr val="000000"/>
                      </a:solidFill>
                      <a:prstDash val="solid"/>
                      <a:round/>
                      <a:headEnd len="med" w="med" type="none"/>
                      <a:tailEnd len="med" w="med" type="none"/>
                    </a:lnR>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5</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66FF"/>
                    </a:solidFill>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min (6km/h)</a:t>
                      </a:r>
                    </a:p>
                  </a:txBody>
                  <a:tcPr marT="91425" marB="91425" marR="91425" marL="91425" anchor="b">
                    <a:lnL cap="flat" cmpd="sng" w="9525">
                      <a:solidFill>
                        <a:srgbClr val="000000"/>
                      </a:solidFill>
                      <a:prstDash val="solid"/>
                      <a:round/>
                      <a:headEnd len="med" w="med" type="none"/>
                      <a:tailEnd len="med" w="med" type="none"/>
                    </a:lnL>
                    <a:lnR cap="flat" cmpd="sng" w="38100">
                      <a:solidFill>
                        <a:srgbClr val="FDE9D9"/>
                      </a:solidFill>
                      <a:prstDash val="solid"/>
                      <a:round/>
                      <a:headEnd len="med" w="med" type="none"/>
                      <a:tailEnd len="med" w="med" type="none"/>
                    </a:lnR>
                  </a:tcPr>
                </a:tc>
              </a:tr>
              <a:tr h="357100">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distance</a:t>
                      </a:r>
                    </a:p>
                  </a:txBody>
                  <a:tcPr marT="91425" marB="91425" marR="91425" marL="91425" anchor="b">
                    <a:lnL cap="flat" cmpd="sng" w="38100">
                      <a:solidFill>
                        <a:srgbClr val="FDE9D9"/>
                      </a:solidFill>
                      <a:prstDash val="solid"/>
                      <a:round/>
                      <a:headEnd len="med" w="med" type="none"/>
                      <a:tailEnd len="med" w="med" type="none"/>
                    </a:lnL>
                    <a:lnR cap="flat" cmpd="sng" w="9525">
                      <a:solidFill>
                        <a:srgbClr val="000000"/>
                      </a:solidFill>
                      <a:prstDash val="solid"/>
                      <a:round/>
                      <a:headEnd len="med" w="med" type="none"/>
                      <a:tailEnd len="med" w="med" type="none"/>
                    </a:lnR>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1</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km</a:t>
                      </a:r>
                    </a:p>
                  </a:txBody>
                  <a:tcPr marT="91425" marB="91425" marR="91425" marL="91425" anchor="b">
                    <a:lnL cap="flat" cmpd="sng" w="9525">
                      <a:solidFill>
                        <a:srgbClr val="000000"/>
                      </a:solidFill>
                      <a:prstDash val="solid"/>
                      <a:round/>
                      <a:headEnd len="med" w="med" type="none"/>
                      <a:tailEnd len="med" w="med" type="none"/>
                    </a:lnL>
                    <a:lnR cap="flat" cmpd="sng" w="38100">
                      <a:solidFill>
                        <a:srgbClr val="FDE9D9"/>
                      </a:solidFill>
                      <a:prstDash val="solid"/>
                      <a:round/>
                      <a:headEnd len="med" w="med" type="none"/>
                      <a:tailEnd len="med" w="med" type="none"/>
                    </a:lnR>
                  </a:tcPr>
                </a:tc>
              </a:tr>
              <a:tr h="357100">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population density</a:t>
                      </a:r>
                    </a:p>
                  </a:txBody>
                  <a:tcPr marT="91425" marB="91425" marR="91425" marL="91425" anchor="b">
                    <a:lnL cap="flat" cmpd="sng" w="38100">
                      <a:solidFill>
                        <a:srgbClr val="FDE9D9"/>
                      </a:solidFill>
                      <a:prstDash val="solid"/>
                      <a:round/>
                      <a:headEnd len="med" w="med" type="none"/>
                      <a:tailEnd len="med" w="med" type="none"/>
                    </a:lnL>
                    <a:lnR cap="flat" cmpd="sng" w="9525">
                      <a:solidFill>
                        <a:srgbClr val="000000"/>
                      </a:solidFill>
                      <a:prstDash val="solid"/>
                      <a:round/>
                      <a:headEnd len="med" w="med" type="none"/>
                      <a:tailEnd len="med" w="med" type="none"/>
                    </a:lnR>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50000</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66FF"/>
                    </a:solidFill>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hab/km2</a:t>
                      </a:r>
                    </a:p>
                  </a:txBody>
                  <a:tcPr marT="91425" marB="91425" marR="91425" marL="91425" anchor="b">
                    <a:lnL cap="flat" cmpd="sng" w="9525">
                      <a:solidFill>
                        <a:srgbClr val="000000"/>
                      </a:solidFill>
                      <a:prstDash val="solid"/>
                      <a:round/>
                      <a:headEnd len="med" w="med" type="none"/>
                      <a:tailEnd len="med" w="med" type="none"/>
                    </a:lnL>
                    <a:lnR cap="flat" cmpd="sng" w="38100">
                      <a:solidFill>
                        <a:srgbClr val="FDE9D9"/>
                      </a:solidFill>
                      <a:prstDash val="solid"/>
                      <a:round/>
                      <a:headEnd len="med" w="med" type="none"/>
                      <a:tailEnd len="med" w="med" type="none"/>
                    </a:lnR>
                  </a:tcPr>
                </a:tc>
              </a:tr>
              <a:tr h="357100">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people served</a:t>
                      </a:r>
                    </a:p>
                  </a:txBody>
                  <a:tcPr marT="91425" marB="91425" marR="91425" marL="91425" anchor="b">
                    <a:lnL cap="flat" cmpd="sng" w="38100">
                      <a:solidFill>
                        <a:srgbClr val="FDE9D9"/>
                      </a:solidFill>
                      <a:prstDash val="solid"/>
                      <a:round/>
                      <a:headEnd len="med" w="med" type="none"/>
                      <a:tailEnd len="med" w="med" type="none"/>
                    </a:lnL>
                    <a:lnR cap="flat" cmpd="sng" w="9525">
                      <a:solidFill>
                        <a:srgbClr val="000000"/>
                      </a:solidFill>
                      <a:prstDash val="solid"/>
                      <a:round/>
                      <a:headEnd len="med" w="med" type="none"/>
                      <a:tailEnd len="med" w="med" type="none"/>
                    </a:lnR>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39270</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lvl="0" rtl="0">
                        <a:lnSpc>
                          <a:spcPct val="115000"/>
                        </a:lnSpc>
                        <a:spcBef>
                          <a:spcPts val="0"/>
                        </a:spcBef>
                        <a:buNone/>
                      </a:pPr>
                      <a:r>
                        <a:rPr b="1" lang="en" sz="1800">
                          <a:solidFill>
                            <a:srgbClr val="F3F3F3"/>
                          </a:solidFill>
                          <a:latin typeface="Trebuchet MS"/>
                          <a:ea typeface="Trebuchet MS"/>
                          <a:cs typeface="Trebuchet MS"/>
                          <a:sym typeface="Trebuchet MS"/>
                        </a:rPr>
                        <a:t>hab</a:t>
                      </a:r>
                    </a:p>
                  </a:txBody>
                  <a:tcPr marT="91425" marB="91425" marR="91425" marL="91425" anchor="b">
                    <a:lnL cap="flat" cmpd="sng" w="9525">
                      <a:solidFill>
                        <a:srgbClr val="000000"/>
                      </a:solidFill>
                      <a:prstDash val="solid"/>
                      <a:round/>
                      <a:headEnd len="med" w="med" type="none"/>
                      <a:tailEnd len="med" w="med" type="none"/>
                    </a:lnL>
                    <a:lnR cap="flat" cmpd="sng" w="38100">
                      <a:solidFill>
                        <a:srgbClr val="FDE9D9"/>
                      </a:solidFill>
                      <a:prstDash val="solid"/>
                      <a:round/>
                      <a:headEnd len="med" w="med" type="none"/>
                      <a:tailEnd len="med" w="med" type="none"/>
                    </a:lnR>
                  </a:tcPr>
                </a:tc>
              </a:tr>
              <a:tr h="357100">
                <a:tc>
                  <a:txBody>
                    <a:bodyPr>
                      <a:noAutofit/>
                    </a:bodyPr>
                    <a:lstStyle/>
                    <a:p>
                      <a:pPr lvl="0" rtl="0">
                        <a:lnSpc>
                          <a:spcPct val="115000"/>
                        </a:lnSpc>
                        <a:spcBef>
                          <a:spcPts val="0"/>
                        </a:spcBef>
                        <a:buNone/>
                      </a:pPr>
                      <a:r>
                        <a:rPr b="1" lang="en" sz="1800">
                          <a:solidFill>
                            <a:srgbClr val="EFEFEF"/>
                          </a:solidFill>
                          <a:latin typeface="Trebuchet MS"/>
                          <a:ea typeface="Trebuchet MS"/>
                          <a:cs typeface="Trebuchet MS"/>
                          <a:sym typeface="Trebuchet MS"/>
                        </a:rPr>
                        <a:t>poo</a:t>
                      </a:r>
                    </a:p>
                  </a:txBody>
                  <a:tcPr marT="91425" marB="91425" marR="91425" marL="91425" anchor="b">
                    <a:lnL cap="flat" cmpd="sng" w="38100">
                      <a:solidFill>
                        <a:srgbClr val="FDE9D9"/>
                      </a:solidFill>
                      <a:prstDash val="solid"/>
                      <a:round/>
                      <a:headEnd len="med" w="med" type="none"/>
                      <a:tailEnd len="med" w="med" type="none"/>
                    </a:lnL>
                    <a:lnR cap="flat" cmpd="sng" w="9525">
                      <a:solidFill>
                        <a:srgbClr val="000000"/>
                      </a:solidFill>
                      <a:prstDash val="solid"/>
                      <a:round/>
                      <a:headEnd len="med" w="med" type="none"/>
                      <a:tailEnd len="med" w="med" type="none"/>
                    </a:lnR>
                  </a:tcPr>
                </a:tc>
                <a:tc>
                  <a:txBody>
                    <a:bodyPr>
                      <a:noAutofit/>
                    </a:bodyPr>
                    <a:lstStyle/>
                    <a:p>
                      <a:pPr lvl="0" rtl="0">
                        <a:lnSpc>
                          <a:spcPct val="115000"/>
                        </a:lnSpc>
                        <a:spcBef>
                          <a:spcPts val="0"/>
                        </a:spcBef>
                        <a:buNone/>
                      </a:pPr>
                      <a:r>
                        <a:rPr b="1" lang="en" sz="1800">
                          <a:solidFill>
                            <a:srgbClr val="EFEFEF"/>
                          </a:solidFill>
                          <a:latin typeface="Trebuchet MS"/>
                          <a:ea typeface="Trebuchet MS"/>
                          <a:cs typeface="Trebuchet MS"/>
                          <a:sym typeface="Trebuchet MS"/>
                        </a:rPr>
                        <a:t>202.5</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66FF"/>
                    </a:solidFill>
                  </a:tcPr>
                </a:tc>
                <a:tc>
                  <a:txBody>
                    <a:bodyPr>
                      <a:noAutofit/>
                    </a:bodyPr>
                    <a:lstStyle/>
                    <a:p>
                      <a:pPr lvl="0" rtl="0">
                        <a:lnSpc>
                          <a:spcPct val="115000"/>
                        </a:lnSpc>
                        <a:spcBef>
                          <a:spcPts val="0"/>
                        </a:spcBef>
                        <a:buNone/>
                      </a:pPr>
                      <a:r>
                        <a:rPr b="1" lang="en" sz="1800">
                          <a:solidFill>
                            <a:srgbClr val="EFEFEF"/>
                          </a:solidFill>
                          <a:latin typeface="Trebuchet MS"/>
                          <a:ea typeface="Trebuchet MS"/>
                          <a:cs typeface="Trebuchet MS"/>
                          <a:sym typeface="Trebuchet MS"/>
                        </a:rPr>
                        <a:t>g/poo/person/day</a:t>
                      </a:r>
                    </a:p>
                  </a:txBody>
                  <a:tcPr marT="91425" marB="91425" marR="91425" marL="91425" anchor="b">
                    <a:lnL cap="flat" cmpd="sng" w="9525">
                      <a:solidFill>
                        <a:srgbClr val="000000"/>
                      </a:solidFill>
                      <a:prstDash val="solid"/>
                      <a:round/>
                      <a:headEnd len="med" w="med" type="none"/>
                      <a:tailEnd len="med" w="med" type="none"/>
                    </a:lnL>
                    <a:lnR cap="flat" cmpd="sng" w="38100">
                      <a:solidFill>
                        <a:srgbClr val="FDE9D9"/>
                      </a:solidFill>
                      <a:prstDash val="solid"/>
                      <a:round/>
                      <a:headEnd len="med" w="med" type="none"/>
                      <a:tailEnd len="med" w="med" type="none"/>
                    </a:lnR>
                  </a:tcPr>
                </a:tc>
              </a:tr>
              <a:tr h="629200">
                <a:tc>
                  <a:txBody>
                    <a:bodyPr>
                      <a:noAutofit/>
                    </a:bodyPr>
                    <a:lstStyle/>
                    <a:p>
                      <a:pPr lvl="0" rtl="0">
                        <a:lnSpc>
                          <a:spcPct val="115000"/>
                        </a:lnSpc>
                        <a:spcBef>
                          <a:spcPts val="0"/>
                        </a:spcBef>
                        <a:buNone/>
                      </a:pPr>
                      <a:r>
                        <a:rPr b="1" lang="en" sz="1800">
                          <a:solidFill>
                            <a:srgbClr val="EFEFEF"/>
                          </a:solidFill>
                          <a:latin typeface="Trebuchet MS"/>
                          <a:ea typeface="Trebuchet MS"/>
                          <a:cs typeface="Trebuchet MS"/>
                          <a:sym typeface="Trebuchet MS"/>
                        </a:rPr>
                        <a:t>urine</a:t>
                      </a:r>
                    </a:p>
                  </a:txBody>
                  <a:tcPr marT="91425" marB="91425" marR="91425" marL="91425" anchor="b">
                    <a:lnL cap="flat" cmpd="sng" w="38100">
                      <a:solidFill>
                        <a:srgbClr val="FDE9D9"/>
                      </a:solidFill>
                      <a:prstDash val="solid"/>
                      <a:round/>
                      <a:headEnd len="med" w="med" type="none"/>
                      <a:tailEnd len="med" w="med" type="none"/>
                    </a:lnL>
                    <a:lnR cap="flat" cmpd="sng" w="9525">
                      <a:solidFill>
                        <a:srgbClr val="000000"/>
                      </a:solidFill>
                      <a:prstDash val="solid"/>
                      <a:round/>
                      <a:headEnd len="med" w="med" type="none"/>
                      <a:tailEnd len="med" w="med" type="none"/>
                    </a:lnR>
                  </a:tcPr>
                </a:tc>
                <a:tc>
                  <a:txBody>
                    <a:bodyPr>
                      <a:noAutofit/>
                    </a:bodyPr>
                    <a:lstStyle/>
                    <a:p>
                      <a:pPr lvl="0" rtl="0">
                        <a:lnSpc>
                          <a:spcPct val="115000"/>
                        </a:lnSpc>
                        <a:spcBef>
                          <a:spcPts val="0"/>
                        </a:spcBef>
                        <a:buNone/>
                      </a:pPr>
                      <a:r>
                        <a:rPr b="1" lang="en" sz="1800">
                          <a:solidFill>
                            <a:srgbClr val="EFEFEF"/>
                          </a:solidFill>
                          <a:latin typeface="Trebuchet MS"/>
                          <a:ea typeface="Trebuchet MS"/>
                          <a:cs typeface="Trebuchet MS"/>
                          <a:sym typeface="Trebuchet MS"/>
                        </a:rPr>
                        <a:t>1.15</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66FF"/>
                    </a:solidFill>
                  </a:tcPr>
                </a:tc>
                <a:tc>
                  <a:txBody>
                    <a:bodyPr>
                      <a:noAutofit/>
                    </a:bodyPr>
                    <a:lstStyle/>
                    <a:p>
                      <a:pPr lvl="0" rtl="0">
                        <a:lnSpc>
                          <a:spcPct val="115000"/>
                        </a:lnSpc>
                        <a:spcBef>
                          <a:spcPts val="0"/>
                        </a:spcBef>
                        <a:buNone/>
                      </a:pPr>
                      <a:r>
                        <a:rPr b="1" lang="en" sz="1800">
                          <a:solidFill>
                            <a:srgbClr val="EFEFEF"/>
                          </a:solidFill>
                          <a:latin typeface="Trebuchet MS"/>
                          <a:ea typeface="Trebuchet MS"/>
                          <a:cs typeface="Trebuchet MS"/>
                          <a:sym typeface="Trebuchet MS"/>
                        </a:rPr>
                        <a:t>l/pee/person/day</a:t>
                      </a:r>
                    </a:p>
                  </a:txBody>
                  <a:tcPr marT="91425" marB="91425" marR="91425" marL="91425" anchor="b">
                    <a:lnL cap="flat" cmpd="sng" w="9525">
                      <a:solidFill>
                        <a:srgbClr val="000000"/>
                      </a:solidFill>
                      <a:prstDash val="solid"/>
                      <a:round/>
                      <a:headEnd len="med" w="med" type="none"/>
                      <a:tailEnd len="med" w="med" type="none"/>
                    </a:lnL>
                    <a:lnR cap="flat" cmpd="sng" w="38100">
                      <a:solidFill>
                        <a:srgbClr val="FDE9D9"/>
                      </a:solidFill>
                      <a:prstDash val="solid"/>
                      <a:round/>
                      <a:headEnd len="med" w="med" type="none"/>
                      <a:tailEnd len="med" w="med" type="none"/>
                    </a:lnR>
                  </a:tcPr>
                </a:tc>
              </a:tr>
            </a:tbl>
          </a:graphicData>
        </a:graphic>
      </p:graphicFrame>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457200" y="205978"/>
            <a:ext cx="6879600" cy="857400"/>
          </a:xfrm>
          <a:prstGeom prst="rect">
            <a:avLst/>
          </a:prstGeom>
        </p:spPr>
        <p:txBody>
          <a:bodyPr anchorCtr="0" anchor="b" bIns="91425" lIns="91425" rIns="91425" tIns="91425">
            <a:noAutofit/>
          </a:bodyPr>
          <a:lstStyle/>
          <a:p>
            <a:pPr lvl="0" rtl="0">
              <a:spcBef>
                <a:spcPts val="0"/>
              </a:spcBef>
              <a:buNone/>
            </a:pPr>
            <a:r>
              <a:rPr lang="en"/>
              <a:t>Dimensions (3)</a:t>
            </a:r>
          </a:p>
        </p:txBody>
      </p:sp>
      <p:sp>
        <p:nvSpPr>
          <p:cNvPr id="270" name="Shape 270"/>
          <p:cNvSpPr txBox="1"/>
          <p:nvPr>
            <p:ph idx="2" type="title"/>
          </p:nvPr>
        </p:nvSpPr>
        <p:spPr>
          <a:xfrm>
            <a:off x="274950" y="996750"/>
            <a:ext cx="1470299" cy="857400"/>
          </a:xfrm>
          <a:prstGeom prst="rect">
            <a:avLst/>
          </a:prstGeom>
        </p:spPr>
        <p:txBody>
          <a:bodyPr anchorCtr="0" anchor="b" bIns="91425" lIns="91425" rIns="91425" tIns="91425">
            <a:noAutofit/>
          </a:bodyPr>
          <a:lstStyle/>
          <a:p>
            <a:pPr lvl="0" rtl="0" algn="ctr">
              <a:spcBef>
                <a:spcPts val="0"/>
              </a:spcBef>
              <a:buNone/>
            </a:pPr>
            <a:r>
              <a:rPr lang="en" sz="1100"/>
              <a:t>Population density: </a:t>
            </a:r>
          </a:p>
          <a:p>
            <a:pPr lvl="0" rtl="0" algn="ctr">
              <a:spcBef>
                <a:spcPts val="0"/>
              </a:spcBef>
              <a:buNone/>
            </a:pPr>
            <a:r>
              <a:rPr lang="en" sz="1100"/>
              <a:t>Kibera slum</a:t>
            </a:r>
          </a:p>
          <a:p>
            <a:pPr lvl="0" rtl="0" algn="ctr">
              <a:spcBef>
                <a:spcPts val="0"/>
              </a:spcBef>
              <a:buNone/>
            </a:pPr>
            <a:r>
              <a:t/>
            </a:r>
            <a:endParaRPr sz="1100"/>
          </a:p>
        </p:txBody>
      </p:sp>
      <p:sp>
        <p:nvSpPr>
          <p:cNvPr id="271" name="Shape 271"/>
          <p:cNvSpPr/>
          <p:nvPr/>
        </p:nvSpPr>
        <p:spPr>
          <a:xfrm>
            <a:off x="360900" y="1740225"/>
            <a:ext cx="1145999" cy="1039199"/>
          </a:xfrm>
          <a:prstGeom prst="ellipse">
            <a:avLst/>
          </a:prstGeom>
          <a:noFill/>
          <a:ln cap="flat" cmpd="sng" w="19050">
            <a:solidFill>
              <a:srgbClr val="FFFFFF"/>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rgbClr val="FFFFFF"/>
              </a:solidFill>
            </a:endParaRPr>
          </a:p>
        </p:txBody>
      </p:sp>
      <p:cxnSp>
        <p:nvCxnSpPr>
          <p:cNvPr id="272" name="Shape 272"/>
          <p:cNvCxnSpPr>
            <a:endCxn id="271" idx="6"/>
          </p:cNvCxnSpPr>
          <p:nvPr/>
        </p:nvCxnSpPr>
        <p:spPr>
          <a:xfrm flipH="1" rot="10800000">
            <a:off x="947100" y="2259824"/>
            <a:ext cx="559800" cy="13500"/>
          </a:xfrm>
          <a:prstGeom prst="straightConnector1">
            <a:avLst/>
          </a:prstGeom>
          <a:noFill/>
          <a:ln cap="flat" cmpd="sng" w="19050">
            <a:solidFill>
              <a:schemeClr val="dk2"/>
            </a:solidFill>
            <a:prstDash val="solid"/>
            <a:round/>
            <a:headEnd len="lg" w="lg" type="none"/>
            <a:tailEnd len="lg" w="lg" type="triangle"/>
          </a:ln>
        </p:spPr>
      </p:cxnSp>
      <p:sp>
        <p:nvSpPr>
          <p:cNvPr id="273" name="Shape 273"/>
          <p:cNvSpPr txBox="1"/>
          <p:nvPr/>
        </p:nvSpPr>
        <p:spPr>
          <a:xfrm>
            <a:off x="870900" y="1951300"/>
            <a:ext cx="1470299" cy="2130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rPr>
              <a:t>1 Km   10 min</a:t>
            </a:r>
          </a:p>
        </p:txBody>
      </p:sp>
      <p:sp>
        <p:nvSpPr>
          <p:cNvPr id="274" name="Shape 274"/>
          <p:cNvSpPr txBox="1"/>
          <p:nvPr/>
        </p:nvSpPr>
        <p:spPr>
          <a:xfrm>
            <a:off x="534125" y="2353175"/>
            <a:ext cx="972899" cy="306600"/>
          </a:xfrm>
          <a:prstGeom prst="rect">
            <a:avLst/>
          </a:prstGeom>
          <a:noFill/>
          <a:ln>
            <a:noFill/>
          </a:ln>
        </p:spPr>
        <p:txBody>
          <a:bodyPr anchorCtr="0" anchor="t" bIns="91425" lIns="91425" rIns="91425" tIns="91425">
            <a:noAutofit/>
          </a:bodyPr>
          <a:lstStyle/>
          <a:p>
            <a:pPr lvl="0" rtl="0">
              <a:spcBef>
                <a:spcPts val="0"/>
              </a:spcBef>
              <a:buNone/>
            </a:pPr>
            <a:r>
              <a:rPr b="1" lang="en">
                <a:solidFill>
                  <a:srgbClr val="FFFFFF"/>
                </a:solidFill>
              </a:rPr>
              <a:t>150 000</a:t>
            </a:r>
          </a:p>
        </p:txBody>
      </p:sp>
      <p:sp>
        <p:nvSpPr>
          <p:cNvPr id="275" name="Shape 275"/>
          <p:cNvSpPr/>
          <p:nvPr/>
        </p:nvSpPr>
        <p:spPr>
          <a:xfrm>
            <a:off x="746550" y="2678987"/>
            <a:ext cx="374699" cy="388500"/>
          </a:xfrm>
          <a:prstGeom prst="smileyFace">
            <a:avLst>
              <a:gd fmla="val 4653" name="adj"/>
            </a:avLst>
          </a:prstGeom>
          <a:solidFill>
            <a:srgbClr val="F1C232"/>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76" name="Shape 276"/>
          <p:cNvSpPr txBox="1"/>
          <p:nvPr/>
        </p:nvSpPr>
        <p:spPr>
          <a:xfrm>
            <a:off x="8079775" y="3617675"/>
            <a:ext cx="868200" cy="213000"/>
          </a:xfrm>
          <a:prstGeom prst="rect">
            <a:avLst/>
          </a:prstGeom>
          <a:noFill/>
          <a:ln>
            <a:noFill/>
          </a:ln>
        </p:spPr>
        <p:txBody>
          <a:bodyPr anchorCtr="0" anchor="t" bIns="91425" lIns="91425" rIns="91425" tIns="91425">
            <a:noAutofit/>
          </a:bodyPr>
          <a:lstStyle/>
          <a:p>
            <a:pPr lvl="0" rtl="0">
              <a:spcBef>
                <a:spcPts val="0"/>
              </a:spcBef>
              <a:buNone/>
            </a:pPr>
            <a:r>
              <a:t/>
            </a:r>
            <a:endParaRPr/>
          </a:p>
        </p:txBody>
      </p:sp>
      <p:graphicFrame>
        <p:nvGraphicFramePr>
          <p:cNvPr id="277" name="Shape 277"/>
          <p:cNvGraphicFramePr/>
          <p:nvPr/>
        </p:nvGraphicFramePr>
        <p:xfrm>
          <a:off x="2341187" y="288075"/>
          <a:ext cx="3000000" cy="3000000"/>
        </p:xfrm>
        <a:graphic>
          <a:graphicData uri="http://schemas.openxmlformats.org/drawingml/2006/table">
            <a:tbl>
              <a:tblPr>
                <a:noFill/>
                <a:tableStyleId>{EFCE8A11-8B0D-476B-8FD9-9285CC5B9775}</a:tableStyleId>
              </a:tblPr>
              <a:tblGrid>
                <a:gridCol w="2483050"/>
                <a:gridCol w="1491450"/>
                <a:gridCol w="2655450"/>
              </a:tblGrid>
              <a:tr h="226675">
                <a:tc gridSpan="3">
                  <a:txBody>
                    <a:bodyPr>
                      <a:noAutofit/>
                    </a:bodyPr>
                    <a:lstStyle/>
                    <a:p>
                      <a:pPr lvl="0" rtl="0" algn="ctr">
                        <a:lnSpc>
                          <a:spcPct val="115000"/>
                        </a:lnSpc>
                        <a:spcBef>
                          <a:spcPts val="0"/>
                        </a:spcBef>
                        <a:buNone/>
                      </a:pPr>
                      <a:r>
                        <a:rPr lang="en" sz="900">
                          <a:latin typeface="Trebuchet MS"/>
                          <a:ea typeface="Trebuchet MS"/>
                          <a:cs typeface="Trebuchet MS"/>
                          <a:sym typeface="Trebuchet MS"/>
                        </a:rPr>
                        <a:t>DIMENSIONS OF THE WATERMALL</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B45F06"/>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ABF8F"/>
                    </a:solidFill>
                  </a:tcPr>
                </a:tc>
                <a:tc hMerge="1"/>
                <a:tc hMerge="1"/>
              </a:tr>
              <a:tr h="2572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Biowaste storage</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4767</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m3 with 30 day reaction</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B45F06"/>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572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biowaste storage surface</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1000">
                          <a:latin typeface="Calibri"/>
                          <a:ea typeface="Calibri"/>
                          <a:cs typeface="Calibri"/>
                          <a:sym typeface="Calibri"/>
                        </a:rPr>
                        <a:t>953</a:t>
                      </a:r>
                    </a:p>
                  </a:txBody>
                  <a:tcPr marT="91425" marB="91425" marR="91425" marL="91425" anchor="ctr">
                    <a:lnL cap="flat" cmpd="sng" w="9525">
                      <a:solidFill>
                        <a:srgbClr val="FABF8F"/>
                      </a:solidFill>
                      <a:prstDash val="solid"/>
                      <a:round/>
                      <a:headEnd len="med" w="med" type="none"/>
                      <a:tailEnd len="med" w="med" type="none"/>
                    </a:lnL>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1000">
                          <a:latin typeface="Calibri"/>
                          <a:ea typeface="Calibri"/>
                          <a:cs typeface="Calibri"/>
                          <a:sym typeface="Calibri"/>
                        </a:rPr>
                        <a:t>M2</a:t>
                      </a:r>
                    </a:p>
                  </a:txBody>
                  <a:tcPr marT="91425" marB="91425" marR="91425" marL="91425" anchor="ct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2667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TOTAL Water storage</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6099</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m3/3 DAYS STORAGE</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B45F06"/>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2667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TOTAL Water storage</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22x20x5</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depth 5 meters</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B45F06"/>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2667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Water storage (m2)</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1220</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m2 5m depth</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B45F06"/>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3331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Size of CLEAN water storage (water loss)</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5083</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m3/3 DAYS STORAGE</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B45F06"/>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572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Surface of CLEAN.w. storage</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1000">
                          <a:latin typeface="Calibri"/>
                          <a:ea typeface="Calibri"/>
                          <a:cs typeface="Calibri"/>
                          <a:sym typeface="Calibri"/>
                        </a:rPr>
                        <a:t>1017</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m2 5m depth</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783F04"/>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572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Size of GREY water storage</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11613</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m3/3 DAYS STORAGE</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783F04"/>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572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Surface of g.w. storage</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1000">
                          <a:latin typeface="Calibri"/>
                          <a:ea typeface="Calibri"/>
                          <a:cs typeface="Calibri"/>
                          <a:sym typeface="Calibri"/>
                        </a:rPr>
                        <a:t>2323</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m2 5m depth</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783F04"/>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3394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Artificial reef (wastewater treatment)</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3871</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m3 with 1 day reaction</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783F04"/>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572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Surface of artificial reef</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774</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m2 5m depth</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783F04"/>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3394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Area of food production (using ureum)</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10000</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m2 (5 layers, double yield)</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783F04"/>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FABF8F"/>
                      </a:solidFill>
                      <a:prstDash val="solid"/>
                      <a:round/>
                      <a:headEnd len="med" w="med" type="none"/>
                      <a:tailEnd len="med" w="med" type="none"/>
                    </a:lnB>
                    <a:solidFill>
                      <a:srgbClr val="F3F3F3"/>
                    </a:solidFill>
                  </a:tcPr>
                </a:tc>
              </a:tr>
              <a:tr h="257225">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Food produced</a:t>
                      </a:r>
                    </a:p>
                  </a:txBody>
                  <a:tcPr marT="91425" marB="91425" marR="91425" marL="91425" anchor="ctr">
                    <a:lnL cap="flat" cmpd="sng" w="9525">
                      <a:solidFill>
                        <a:srgbClr val="B45F06"/>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B45F06"/>
                      </a:solidFill>
                      <a:prstDash val="solid"/>
                      <a:round/>
                      <a:headEnd len="med" w="med" type="none"/>
                      <a:tailEnd len="med" w="med" type="none"/>
                    </a:lnB>
                    <a:solidFill>
                      <a:srgbClr val="FDE9D9"/>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3</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FABF8F"/>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B45F06"/>
                      </a:solidFill>
                      <a:prstDash val="solid"/>
                      <a:round/>
                      <a:headEnd len="med" w="med" type="none"/>
                      <a:tailEnd len="med" w="med" type="none"/>
                    </a:lnB>
                    <a:solidFill>
                      <a:srgbClr val="F3F3F3"/>
                    </a:solidFill>
                  </a:tcPr>
                </a:tc>
                <a:tc>
                  <a:txBody>
                    <a:bodyPr>
                      <a:noAutofit/>
                    </a:bodyPr>
                    <a:lstStyle/>
                    <a:p>
                      <a:pPr lvl="0" rtl="0" algn="ctr">
                        <a:lnSpc>
                          <a:spcPct val="115000"/>
                        </a:lnSpc>
                        <a:spcBef>
                          <a:spcPts val="0"/>
                        </a:spcBef>
                        <a:buNone/>
                      </a:pPr>
                      <a:r>
                        <a:rPr lang="en" sz="900">
                          <a:latin typeface="Trebuchet MS"/>
                          <a:ea typeface="Trebuchet MS"/>
                          <a:cs typeface="Trebuchet MS"/>
                          <a:sym typeface="Trebuchet MS"/>
                        </a:rPr>
                        <a:t>kg Spinach per person/week</a:t>
                      </a:r>
                    </a:p>
                  </a:txBody>
                  <a:tcPr marT="91425" marB="91425" marR="91425" marL="91425" anchor="ctr">
                    <a:lnL cap="flat" cmpd="sng" w="9525">
                      <a:solidFill>
                        <a:srgbClr val="FABF8F"/>
                      </a:solidFill>
                      <a:prstDash val="solid"/>
                      <a:round/>
                      <a:headEnd len="med" w="med" type="none"/>
                      <a:tailEnd len="med" w="med" type="none"/>
                    </a:lnL>
                    <a:lnR cap="flat" cmpd="sng" w="9525">
                      <a:solidFill>
                        <a:srgbClr val="783F04"/>
                      </a:solidFill>
                      <a:prstDash val="solid"/>
                      <a:round/>
                      <a:headEnd len="med" w="med" type="none"/>
                      <a:tailEnd len="med" w="med" type="none"/>
                    </a:lnR>
                    <a:lnT cap="flat" cmpd="sng" w="9525">
                      <a:solidFill>
                        <a:srgbClr val="FABF8F"/>
                      </a:solidFill>
                      <a:prstDash val="solid"/>
                      <a:round/>
                      <a:headEnd len="med" w="med" type="none"/>
                      <a:tailEnd len="med" w="med" type="none"/>
                    </a:lnT>
                    <a:lnB cap="flat" cmpd="sng" w="9525">
                      <a:solidFill>
                        <a:srgbClr val="B45F06"/>
                      </a:solidFill>
                      <a:prstDash val="solid"/>
                      <a:round/>
                      <a:headEnd len="med" w="med" type="none"/>
                      <a:tailEnd len="med" w="med" type="none"/>
                    </a:lnB>
                    <a:solidFill>
                      <a:srgbClr val="F3F3F3"/>
                    </a:solidFill>
                  </a:tcPr>
                </a:tc>
              </a:tr>
            </a:tbl>
          </a:graphicData>
        </a:graphic>
      </p:graphicFrame>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t/>
            </a:r>
            <a:endParaRPr/>
          </a:p>
        </p:txBody>
      </p:sp>
      <p:sp>
        <p:nvSpPr>
          <p:cNvPr id="283" name="Shape 283"/>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graphicFrame>
        <p:nvGraphicFramePr>
          <p:cNvPr id="284" name="Shape 284"/>
          <p:cNvGraphicFramePr/>
          <p:nvPr/>
        </p:nvGraphicFramePr>
        <p:xfrm>
          <a:off x="2291275" y="640212"/>
          <a:ext cx="3000000" cy="3000000"/>
        </p:xfrm>
        <a:graphic>
          <a:graphicData uri="http://schemas.openxmlformats.org/drawingml/2006/table">
            <a:tbl>
              <a:tblPr>
                <a:noFill/>
                <a:tableStyleId>{4872FBDC-575F-494A-96D2-D3CF921954EE}</a:tableStyleId>
              </a:tblPr>
              <a:tblGrid>
                <a:gridCol w="1209675"/>
                <a:gridCol w="1209675"/>
                <a:gridCol w="1600200"/>
              </a:tblGrid>
              <a:tr h="190500">
                <a:tc gridSpan="3">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SUMMARY</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hMerge="1"/>
                <a:tc hMerge="1"/>
              </a:tr>
              <a:tr h="190500">
                <a:tc>
                  <a:txBody>
                    <a:bodyPr>
                      <a:noAutofit/>
                    </a:bodyPr>
                    <a:lstStyle/>
                    <a:p>
                      <a:pPr lvl="0" rtl="0">
                        <a:spcBef>
                          <a:spcPts val="0"/>
                        </a:spcBef>
                        <a:buNone/>
                      </a:pPr>
                      <a:r>
                        <a:t/>
                      </a:r>
                      <a:endParaRP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NUMBER</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DIMENSIONS</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r h="190500">
                <a:tc>
                  <a:txBody>
                    <a:bodyPr>
                      <a:noAutofit/>
                    </a:bodyPr>
                    <a:lstStyle/>
                    <a:p>
                      <a:pPr lvl="0" rtl="0">
                        <a:spcBef>
                          <a:spcPts val="0"/>
                        </a:spcBef>
                        <a:buNone/>
                      </a:pPr>
                      <a:r>
                        <a:t/>
                      </a:r>
                      <a:endParaRP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spcBef>
                          <a:spcPts val="0"/>
                        </a:spcBef>
                        <a:buNone/>
                      </a:pPr>
                      <a:r>
                        <a:t/>
                      </a:r>
                      <a:endParaRP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spcBef>
                          <a:spcPts val="0"/>
                        </a:spcBef>
                        <a:buNone/>
                      </a:pPr>
                      <a:r>
                        <a:t/>
                      </a:r>
                      <a:endParaRP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r h="190500">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FOOD PRODUCTION</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21948</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m2 (5 layers, double yield)</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r h="190500">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FOOD PRODUCTION</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3</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kg/week Spinach per person</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r h="190500">
                <a:tc>
                  <a:txBody>
                    <a:bodyPr>
                      <a:noAutofit/>
                    </a:bodyPr>
                    <a:lstStyle/>
                    <a:p>
                      <a:pPr lvl="0" rtl="0">
                        <a:lnSpc>
                          <a:spcPct val="115000"/>
                        </a:lnSpc>
                        <a:spcBef>
                          <a:spcPts val="0"/>
                        </a:spcBef>
                        <a:buNone/>
                      </a:pPr>
                      <a:r>
                        <a:rPr lang="en" sz="900">
                          <a:solidFill>
                            <a:srgbClr val="434343"/>
                          </a:solidFill>
                          <a:latin typeface="Trebuchet MS"/>
                          <a:ea typeface="Trebuchet MS"/>
                          <a:cs typeface="Trebuchet MS"/>
                          <a:sym typeface="Trebuchet MS"/>
                        </a:rPr>
                        <a:t>ENERGY production</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10</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nSpc>
                          <a:spcPct val="115000"/>
                        </a:lnSpc>
                        <a:spcBef>
                          <a:spcPts val="0"/>
                        </a:spcBef>
                        <a:buNone/>
                      </a:pPr>
                      <a:r>
                        <a:rPr lang="en" sz="900">
                          <a:solidFill>
                            <a:srgbClr val="434343"/>
                          </a:solidFill>
                          <a:latin typeface="Trebuchet MS"/>
                          <a:ea typeface="Trebuchet MS"/>
                          <a:cs typeface="Trebuchet MS"/>
                          <a:sym typeface="Trebuchet MS"/>
                        </a:rPr>
                        <a:t>kWh/person/day</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r h="190500">
                <a:tc>
                  <a:txBody>
                    <a:bodyPr>
                      <a:noAutofit/>
                    </a:bodyPr>
                    <a:lstStyle/>
                    <a:p>
                      <a:pPr lvl="0" rtl="0">
                        <a:lnSpc>
                          <a:spcPct val="115000"/>
                        </a:lnSpc>
                        <a:spcBef>
                          <a:spcPts val="0"/>
                        </a:spcBef>
                        <a:buNone/>
                      </a:pPr>
                      <a:r>
                        <a:rPr lang="en" sz="900">
                          <a:solidFill>
                            <a:srgbClr val="434343"/>
                          </a:solidFill>
                          <a:latin typeface="Trebuchet MS"/>
                          <a:ea typeface="Trebuchet MS"/>
                          <a:cs typeface="Trebuchet MS"/>
                          <a:sym typeface="Trebuchet MS"/>
                        </a:rPr>
                        <a:t>ENERGY production</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1000">
                          <a:solidFill>
                            <a:srgbClr val="434343"/>
                          </a:solidFill>
                          <a:latin typeface="Calibri"/>
                          <a:ea typeface="Calibri"/>
                          <a:cs typeface="Calibri"/>
                          <a:sym typeface="Calibri"/>
                        </a:rPr>
                        <a:t>1,523</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nSpc>
                          <a:spcPct val="115000"/>
                        </a:lnSpc>
                        <a:spcBef>
                          <a:spcPts val="0"/>
                        </a:spcBef>
                        <a:buNone/>
                      </a:pPr>
                      <a:r>
                        <a:rPr lang="en" sz="900">
                          <a:solidFill>
                            <a:srgbClr val="434343"/>
                          </a:solidFill>
                          <a:latin typeface="Trebuchet MS"/>
                          <a:ea typeface="Trebuchet MS"/>
                          <a:cs typeface="Trebuchet MS"/>
                          <a:sym typeface="Trebuchet MS"/>
                        </a:rPr>
                        <a:t>MWh/day</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r h="190500">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DAILY WATER USAGE</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5565</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M3/DAY</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r h="276225">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DAILY WATER OUTPUT/LOSS</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1694</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c>
                  <a:txBody>
                    <a:bodyPr>
                      <a:noAutofit/>
                    </a:bodyPr>
                    <a:lstStyle/>
                    <a:p>
                      <a:pPr lvl="0" rtl="0" algn="ctr">
                        <a:lnSpc>
                          <a:spcPct val="115000"/>
                        </a:lnSpc>
                        <a:spcBef>
                          <a:spcPts val="0"/>
                        </a:spcBef>
                        <a:buNone/>
                      </a:pPr>
                      <a:r>
                        <a:rPr lang="en" sz="900">
                          <a:solidFill>
                            <a:srgbClr val="434343"/>
                          </a:solidFill>
                          <a:latin typeface="Trebuchet MS"/>
                          <a:ea typeface="Trebuchet MS"/>
                          <a:cs typeface="Trebuchet MS"/>
                          <a:sym typeface="Trebuchet MS"/>
                        </a:rPr>
                        <a:t>M3/DAY</a:t>
                      </a:r>
                    </a:p>
                  </a:txBody>
                  <a:tcPr marT="91425" marB="91425" marR="91425" marL="9142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DAEEF3"/>
                    </a:solidFill>
                  </a:tcPr>
                </a:tc>
              </a:tr>
            </a:tbl>
          </a:graphicData>
        </a:graphic>
      </p:graphicFrame>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 name="Shape 288"/>
        <p:cNvGrpSpPr/>
        <p:nvPr/>
      </p:nvGrpSpPr>
      <p:grpSpPr>
        <a:xfrm>
          <a:off x="0" y="0"/>
          <a:ext cx="0" cy="0"/>
          <a:chOff x="0" y="0"/>
          <a:chExt cx="0" cy="0"/>
        </a:xfrm>
      </p:grpSpPr>
      <p:sp>
        <p:nvSpPr>
          <p:cNvPr id="289" name="Shape 289"/>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Read the Read Me file!</a:t>
            </a:r>
          </a:p>
        </p:txBody>
      </p:sp>
      <p:sp>
        <p:nvSpPr>
          <p:cNvPr id="290" name="Shape 290"/>
          <p:cNvSpPr txBox="1"/>
          <p:nvPr>
            <p:ph idx="1" type="body"/>
          </p:nvPr>
        </p:nvSpPr>
        <p:spPr>
          <a:xfrm>
            <a:off x="457200" y="1200150"/>
            <a:ext cx="6731700" cy="15162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t" bIns="91425" lIns="91425" rIns="91425" tIns="91425">
            <a:noAutofit/>
          </a:bodyPr>
          <a:lstStyle/>
          <a:p>
            <a:pPr rtl="0">
              <a:spcBef>
                <a:spcPts val="0"/>
              </a:spcBef>
              <a:buNone/>
            </a:pPr>
            <a:r>
              <a:rPr lang="en" sz="3600" u="sng">
                <a:solidFill>
                  <a:srgbClr val="1155CC"/>
                </a:solidFill>
                <a:latin typeface="Ubuntu"/>
                <a:ea typeface="Ubuntu"/>
                <a:cs typeface="Ubuntu"/>
                <a:sym typeface="Ubuntu"/>
                <a:hlinkClick r:id="rId3"/>
              </a:rPr>
              <a:t>http://tinyurl.com/m2uco4s</a:t>
            </a:r>
          </a:p>
          <a:p>
            <a:pPr>
              <a:spcBef>
                <a:spcPts val="0"/>
              </a:spcBef>
              <a:buNone/>
            </a:pPr>
            <a:r>
              <a:rPr lang="en" sz="3600">
                <a:solidFill>
                  <a:schemeClr val="folHlink"/>
                </a:solidFill>
                <a:latin typeface="Ubuntu"/>
                <a:ea typeface="Ubuntu"/>
                <a:cs typeface="Ubuntu"/>
                <a:sym typeface="Ubuntu"/>
              </a:rPr>
              <a:t>thank you for</a:t>
            </a:r>
            <a:r>
              <a:rPr lang="en" sz="3600">
                <a:solidFill>
                  <a:srgbClr val="A64D79"/>
                </a:solidFill>
                <a:latin typeface="Ubuntu"/>
                <a:ea typeface="Ubuntu"/>
                <a:cs typeface="Ubuntu"/>
                <a:sym typeface="Ubuntu"/>
              </a:rPr>
              <a:t> READ</a:t>
            </a:r>
            <a:r>
              <a:rPr lang="en" sz="3600">
                <a:solidFill>
                  <a:schemeClr val="folHlink"/>
                </a:solidFill>
                <a:latin typeface="Ubuntu"/>
                <a:ea typeface="Ubuntu"/>
                <a:cs typeface="Ubuntu"/>
                <a:sym typeface="Ubuntu"/>
              </a:rPr>
              <a:t>ing</a:t>
            </a:r>
            <a:r>
              <a:rPr lang="en" sz="3600">
                <a:solidFill>
                  <a:srgbClr val="A64D79"/>
                </a:solidFill>
                <a:latin typeface="Ubuntu"/>
                <a:ea typeface="Ubuntu"/>
                <a:cs typeface="Ubuntu"/>
                <a:sym typeface="Ubuntu"/>
              </a:rPr>
              <a:t> ME! </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type="title"/>
          </p:nvPr>
        </p:nvSpPr>
        <p:spPr>
          <a:xfrm>
            <a:off x="457200" y="205978"/>
            <a:ext cx="6879600" cy="857400"/>
          </a:xfrm>
          <a:prstGeom prst="rect">
            <a:avLst/>
          </a:prstGeom>
        </p:spPr>
        <p:txBody>
          <a:bodyPr anchorCtr="0" anchor="b" bIns="91425" lIns="91425" rIns="91425" tIns="91425">
            <a:noAutofit/>
          </a:bodyPr>
          <a:lstStyle/>
          <a:p>
            <a:pPr>
              <a:spcBef>
                <a:spcPts val="0"/>
              </a:spcBef>
              <a:buNone/>
            </a:pPr>
            <a:r>
              <a:rPr lang="en"/>
              <a:t>Case studies from 3 continents</a:t>
            </a:r>
          </a:p>
        </p:txBody>
      </p:sp>
      <p:sp>
        <p:nvSpPr>
          <p:cNvPr id="93" name="Shape 93"/>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pic>
        <p:nvPicPr>
          <p:cNvPr id="94" name="Shape 94"/>
          <p:cNvPicPr preferRelativeResize="0"/>
          <p:nvPr/>
        </p:nvPicPr>
        <p:blipFill>
          <a:blip r:embed="rId3">
            <a:alphaModFix/>
          </a:blip>
          <a:stretch>
            <a:fillRect/>
          </a:stretch>
        </p:blipFill>
        <p:spPr>
          <a:xfrm>
            <a:off x="457200" y="1067137"/>
            <a:ext cx="6879600" cy="3896318"/>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type="title"/>
          </p:nvPr>
        </p:nvSpPr>
        <p:spPr>
          <a:xfrm>
            <a:off x="457200" y="205978"/>
            <a:ext cx="6879600" cy="857400"/>
          </a:xfrm>
          <a:prstGeom prst="rect">
            <a:avLst/>
          </a:prstGeom>
        </p:spPr>
        <p:txBody>
          <a:bodyPr anchorCtr="0" anchor="b" bIns="91425" lIns="91425" rIns="91425" tIns="91425">
            <a:noAutofit/>
          </a:bodyPr>
          <a:lstStyle/>
          <a:p>
            <a:pPr lvl="0" rtl="0">
              <a:spcBef>
                <a:spcPts val="0"/>
              </a:spcBef>
              <a:buNone/>
            </a:pPr>
            <a:r>
              <a:rPr lang="en"/>
              <a:t>Case studies - Dharavi</a:t>
            </a:r>
          </a:p>
        </p:txBody>
      </p:sp>
      <p:sp>
        <p:nvSpPr>
          <p:cNvPr id="100" name="Shape 100"/>
          <p:cNvSpPr txBox="1"/>
          <p:nvPr>
            <p:ph idx="1" type="body"/>
          </p:nvPr>
        </p:nvSpPr>
        <p:spPr>
          <a:xfrm>
            <a:off x="457200" y="1200150"/>
            <a:ext cx="8229600" cy="3630300"/>
          </a:xfrm>
          <a:prstGeom prst="rect">
            <a:avLst/>
          </a:prstGeom>
        </p:spPr>
        <p:txBody>
          <a:bodyPr anchorCtr="0" anchor="t" bIns="91425" lIns="91425" rIns="91425" tIns="91425">
            <a:noAutofit/>
          </a:bodyPr>
          <a:lstStyle/>
          <a:p>
            <a:pPr lvl="0" rtl="0">
              <a:spcBef>
                <a:spcPts val="0"/>
              </a:spcBef>
              <a:buNone/>
            </a:pPr>
            <a:r>
              <a:t/>
            </a:r>
            <a:endParaRPr/>
          </a:p>
        </p:txBody>
      </p:sp>
      <p:pic>
        <p:nvPicPr>
          <p:cNvPr id="101" name="Shape 101"/>
          <p:cNvPicPr preferRelativeResize="0"/>
          <p:nvPr/>
        </p:nvPicPr>
        <p:blipFill>
          <a:blip r:embed="rId3">
            <a:alphaModFix/>
          </a:blip>
          <a:stretch>
            <a:fillRect/>
          </a:stretch>
        </p:blipFill>
        <p:spPr>
          <a:xfrm>
            <a:off x="838075" y="1063375"/>
            <a:ext cx="6825553" cy="399932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type="title"/>
          </p:nvPr>
        </p:nvSpPr>
        <p:spPr>
          <a:xfrm>
            <a:off x="457200" y="3"/>
            <a:ext cx="6879600" cy="857400"/>
          </a:xfrm>
          <a:prstGeom prst="rect">
            <a:avLst/>
          </a:prstGeom>
        </p:spPr>
        <p:txBody>
          <a:bodyPr anchorCtr="0" anchor="b" bIns="91425" lIns="91425" rIns="91425" tIns="91425">
            <a:noAutofit/>
          </a:bodyPr>
          <a:lstStyle/>
          <a:p>
            <a:pPr>
              <a:spcBef>
                <a:spcPts val="0"/>
              </a:spcBef>
              <a:buNone/>
            </a:pPr>
            <a:r>
              <a:rPr lang="en" sz="2400"/>
              <a:t>Case studies - Dharavi</a:t>
            </a:r>
          </a:p>
        </p:txBody>
      </p:sp>
      <p:sp>
        <p:nvSpPr>
          <p:cNvPr id="107" name="Shape 107"/>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pic>
        <p:nvPicPr>
          <p:cNvPr id="108" name="Shape 108"/>
          <p:cNvPicPr preferRelativeResize="0"/>
          <p:nvPr/>
        </p:nvPicPr>
        <p:blipFill rotWithShape="1">
          <a:blip r:embed="rId3">
            <a:alphaModFix/>
          </a:blip>
          <a:srcRect b="-1779" l="0" r="0" t="1780"/>
          <a:stretch/>
        </p:blipFill>
        <p:spPr>
          <a:xfrm>
            <a:off x="0" y="878900"/>
            <a:ext cx="7452950" cy="42727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457200" y="3"/>
            <a:ext cx="6879600" cy="857400"/>
          </a:xfrm>
          <a:prstGeom prst="rect">
            <a:avLst/>
          </a:prstGeom>
        </p:spPr>
        <p:txBody>
          <a:bodyPr anchorCtr="0" anchor="b" bIns="91425" lIns="91425" rIns="91425" tIns="91425">
            <a:noAutofit/>
          </a:bodyPr>
          <a:lstStyle/>
          <a:p>
            <a:pPr lvl="0" rtl="0">
              <a:spcBef>
                <a:spcPts val="0"/>
              </a:spcBef>
              <a:buNone/>
            </a:pPr>
            <a:r>
              <a:rPr lang="en" sz="2400"/>
              <a:t>Case studies - Dharavi</a:t>
            </a:r>
          </a:p>
        </p:txBody>
      </p:sp>
      <p:sp>
        <p:nvSpPr>
          <p:cNvPr id="114" name="Shape 114"/>
          <p:cNvSpPr txBox="1"/>
          <p:nvPr>
            <p:ph idx="1" type="body"/>
          </p:nvPr>
        </p:nvSpPr>
        <p:spPr>
          <a:xfrm>
            <a:off x="457200" y="1200150"/>
            <a:ext cx="8229600" cy="3630300"/>
          </a:xfrm>
          <a:prstGeom prst="rect">
            <a:avLst/>
          </a:prstGeom>
        </p:spPr>
        <p:txBody>
          <a:bodyPr anchorCtr="0" anchor="t" bIns="91425" lIns="91425" rIns="91425" tIns="91425">
            <a:noAutofit/>
          </a:bodyPr>
          <a:lstStyle/>
          <a:p>
            <a:pPr lvl="0" rtl="0">
              <a:spcBef>
                <a:spcPts val="0"/>
              </a:spcBef>
              <a:buNone/>
            </a:pPr>
            <a:r>
              <a:t/>
            </a:r>
            <a:endParaRPr/>
          </a:p>
        </p:txBody>
      </p:sp>
      <p:pic>
        <p:nvPicPr>
          <p:cNvPr id="115" name="Shape 115"/>
          <p:cNvPicPr preferRelativeResize="0"/>
          <p:nvPr/>
        </p:nvPicPr>
        <p:blipFill>
          <a:blip r:embed="rId3">
            <a:alphaModFix/>
          </a:blip>
          <a:stretch>
            <a:fillRect/>
          </a:stretch>
        </p:blipFill>
        <p:spPr>
          <a:xfrm>
            <a:off x="0" y="853472"/>
            <a:ext cx="7336801" cy="4290027"/>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sp>
        <p:nvSpPr>
          <p:cNvPr id="120" name="Shape 120"/>
          <p:cNvSpPr txBox="1"/>
          <p:nvPr>
            <p:ph type="title"/>
          </p:nvPr>
        </p:nvSpPr>
        <p:spPr>
          <a:xfrm>
            <a:off x="457200" y="-251221"/>
            <a:ext cx="6879600" cy="857400"/>
          </a:xfrm>
          <a:prstGeom prst="rect">
            <a:avLst/>
          </a:prstGeom>
        </p:spPr>
        <p:txBody>
          <a:bodyPr anchorCtr="0" anchor="b" bIns="91425" lIns="91425" rIns="91425" tIns="91425">
            <a:noAutofit/>
          </a:bodyPr>
          <a:lstStyle/>
          <a:p>
            <a:pPr lvl="0" rtl="0">
              <a:spcBef>
                <a:spcPts val="0"/>
              </a:spcBef>
              <a:buNone/>
            </a:pPr>
            <a:r>
              <a:rPr lang="en" sz="2400"/>
              <a:t>Case studies - Dharavi</a:t>
            </a:r>
          </a:p>
        </p:txBody>
      </p:sp>
      <p:sp>
        <p:nvSpPr>
          <p:cNvPr id="121" name="Shape 121"/>
          <p:cNvSpPr txBox="1"/>
          <p:nvPr>
            <p:ph idx="1" type="body"/>
          </p:nvPr>
        </p:nvSpPr>
        <p:spPr>
          <a:xfrm>
            <a:off x="457200" y="1047750"/>
            <a:ext cx="8229600" cy="3630300"/>
          </a:xfrm>
          <a:prstGeom prst="rect">
            <a:avLst/>
          </a:prstGeom>
        </p:spPr>
        <p:txBody>
          <a:bodyPr anchorCtr="0" anchor="t" bIns="91425" lIns="91425" rIns="91425" tIns="91425">
            <a:noAutofit/>
          </a:bodyPr>
          <a:lstStyle/>
          <a:p>
            <a:pPr lvl="0" rtl="0">
              <a:spcBef>
                <a:spcPts val="0"/>
              </a:spcBef>
              <a:buNone/>
            </a:pPr>
            <a:r>
              <a:t/>
            </a:r>
            <a:endParaRPr/>
          </a:p>
        </p:txBody>
      </p:sp>
      <p:pic>
        <p:nvPicPr>
          <p:cNvPr id="122" name="Shape 122"/>
          <p:cNvPicPr preferRelativeResize="0"/>
          <p:nvPr/>
        </p:nvPicPr>
        <p:blipFill>
          <a:blip r:embed="rId3">
            <a:alphaModFix/>
          </a:blip>
          <a:stretch>
            <a:fillRect/>
          </a:stretch>
        </p:blipFill>
        <p:spPr>
          <a:xfrm>
            <a:off x="-16925" y="606175"/>
            <a:ext cx="5949322" cy="4537324"/>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type="title"/>
          </p:nvPr>
        </p:nvSpPr>
        <p:spPr>
          <a:xfrm>
            <a:off x="457200" y="205978"/>
            <a:ext cx="6879600" cy="857400"/>
          </a:xfrm>
          <a:prstGeom prst="rect">
            <a:avLst/>
          </a:prstGeom>
        </p:spPr>
        <p:txBody>
          <a:bodyPr anchorCtr="0" anchor="b" bIns="91425" lIns="91425" rIns="91425" tIns="91425">
            <a:noAutofit/>
          </a:bodyPr>
          <a:lstStyle/>
          <a:p>
            <a:pPr lvl="0" rtl="0">
              <a:spcBef>
                <a:spcPts val="0"/>
              </a:spcBef>
              <a:buNone/>
            </a:pPr>
            <a:r>
              <a:rPr lang="en"/>
              <a:t>Case studies - Kibera</a:t>
            </a:r>
          </a:p>
        </p:txBody>
      </p:sp>
      <p:sp>
        <p:nvSpPr>
          <p:cNvPr id="128" name="Shape 128"/>
          <p:cNvSpPr txBox="1"/>
          <p:nvPr>
            <p:ph idx="1" type="body"/>
          </p:nvPr>
        </p:nvSpPr>
        <p:spPr>
          <a:xfrm>
            <a:off x="457200" y="1200150"/>
            <a:ext cx="8229600" cy="3630300"/>
          </a:xfrm>
          <a:prstGeom prst="rect">
            <a:avLst/>
          </a:prstGeom>
        </p:spPr>
        <p:txBody>
          <a:bodyPr anchorCtr="0" anchor="t" bIns="91425" lIns="91425" rIns="91425" tIns="91425">
            <a:noAutofit/>
          </a:bodyPr>
          <a:lstStyle/>
          <a:p>
            <a:pPr lvl="0" rtl="0">
              <a:spcBef>
                <a:spcPts val="0"/>
              </a:spcBef>
              <a:buNone/>
            </a:pPr>
            <a:r>
              <a:t/>
            </a:r>
            <a:endParaRPr/>
          </a:p>
        </p:txBody>
      </p:sp>
      <p:pic>
        <p:nvPicPr>
          <p:cNvPr id="129" name="Shape 129"/>
          <p:cNvPicPr preferRelativeResize="0"/>
          <p:nvPr/>
        </p:nvPicPr>
        <p:blipFill>
          <a:blip r:embed="rId3">
            <a:alphaModFix/>
          </a:blip>
          <a:stretch>
            <a:fillRect/>
          </a:stretch>
        </p:blipFill>
        <p:spPr>
          <a:xfrm>
            <a:off x="0" y="1200150"/>
            <a:ext cx="9144002" cy="3943350"/>
          </a:xfrm>
          <a:prstGeom prst="rect">
            <a:avLst/>
          </a:prstGeom>
          <a:noFill/>
          <a:ln>
            <a:noFill/>
          </a:ln>
        </p:spPr>
      </p:pic>
      <p:pic>
        <p:nvPicPr>
          <p:cNvPr id="130" name="Shape 130"/>
          <p:cNvPicPr preferRelativeResize="0"/>
          <p:nvPr/>
        </p:nvPicPr>
        <p:blipFill>
          <a:blip r:embed="rId4">
            <a:alphaModFix/>
          </a:blip>
          <a:stretch>
            <a:fillRect/>
          </a:stretch>
        </p:blipFill>
        <p:spPr>
          <a:xfrm>
            <a:off x="1748300" y="3450425"/>
            <a:ext cx="3996172" cy="1758325"/>
          </a:xfrm>
          <a:prstGeom prst="rect">
            <a:avLst/>
          </a:prstGeom>
          <a:noFill/>
          <a:ln>
            <a:noFill/>
          </a:ln>
        </p:spPr>
      </p:pic>
      <p:pic>
        <p:nvPicPr>
          <p:cNvPr id="131" name="Shape 131"/>
          <p:cNvPicPr preferRelativeResize="0"/>
          <p:nvPr/>
        </p:nvPicPr>
        <p:blipFill>
          <a:blip r:embed="rId5">
            <a:alphaModFix/>
          </a:blip>
          <a:stretch>
            <a:fillRect/>
          </a:stretch>
        </p:blipFill>
        <p:spPr>
          <a:xfrm>
            <a:off x="-2" y="3450412"/>
            <a:ext cx="1748300" cy="16930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457200" y="205978"/>
            <a:ext cx="6879600" cy="857400"/>
          </a:xfrm>
          <a:prstGeom prst="rect">
            <a:avLst/>
          </a:prstGeom>
        </p:spPr>
        <p:txBody>
          <a:bodyPr anchorCtr="0" anchor="b" bIns="91425" lIns="91425" rIns="91425" tIns="91425">
            <a:noAutofit/>
          </a:bodyPr>
          <a:lstStyle/>
          <a:p>
            <a:pPr lvl="0" rtl="0">
              <a:spcBef>
                <a:spcPts val="0"/>
              </a:spcBef>
              <a:buNone/>
            </a:pPr>
            <a:r>
              <a:rPr lang="en"/>
              <a:t>Case studies - Kibera</a:t>
            </a:r>
          </a:p>
        </p:txBody>
      </p:sp>
      <p:sp>
        <p:nvSpPr>
          <p:cNvPr id="137" name="Shape 137"/>
          <p:cNvSpPr txBox="1"/>
          <p:nvPr>
            <p:ph idx="1" type="body"/>
          </p:nvPr>
        </p:nvSpPr>
        <p:spPr>
          <a:xfrm>
            <a:off x="457200" y="1200150"/>
            <a:ext cx="8229600" cy="3630300"/>
          </a:xfrm>
          <a:prstGeom prst="rect">
            <a:avLst/>
          </a:prstGeom>
        </p:spPr>
        <p:txBody>
          <a:bodyPr anchorCtr="0" anchor="t" bIns="91425" lIns="91425" rIns="91425" tIns="91425">
            <a:noAutofit/>
          </a:bodyPr>
          <a:lstStyle/>
          <a:p>
            <a:pPr lvl="0" rtl="0">
              <a:spcBef>
                <a:spcPts val="0"/>
              </a:spcBef>
              <a:buNone/>
            </a:pPr>
            <a:r>
              <a:t/>
            </a:r>
            <a:endParaRPr/>
          </a:p>
        </p:txBody>
      </p:sp>
      <p:pic>
        <p:nvPicPr>
          <p:cNvPr id="138" name="Shape 138"/>
          <p:cNvPicPr preferRelativeResize="0"/>
          <p:nvPr/>
        </p:nvPicPr>
        <p:blipFill>
          <a:blip r:embed="rId3">
            <a:alphaModFix/>
          </a:blip>
          <a:stretch>
            <a:fillRect/>
          </a:stretch>
        </p:blipFill>
        <p:spPr>
          <a:xfrm>
            <a:off x="2840941" y="1200149"/>
            <a:ext cx="3462107" cy="36302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eps">
  <a:themeElements>
    <a:clrScheme name="Custom 462">
      <a:dk1>
        <a:srgbClr val="000000"/>
      </a:dk1>
      <a:lt1>
        <a:srgbClr val="FFFFFF"/>
      </a:lt1>
      <a:dk2>
        <a:srgbClr val="1F497D"/>
      </a:dk2>
      <a:lt2>
        <a:srgbClr val="EEECE1"/>
      </a:lt2>
      <a:accent1>
        <a:srgbClr val="FFD80C"/>
      </a:accent1>
      <a:accent2>
        <a:srgbClr val="CD108C"/>
      </a:accent2>
      <a:accent3>
        <a:srgbClr val="0990DB"/>
      </a:accent3>
      <a:accent4>
        <a:srgbClr val="AAAAAA"/>
      </a:accent4>
      <a:accent5>
        <a:srgbClr val="C3F180"/>
      </a:accent5>
      <a:accent6>
        <a:srgbClr val="FF986D"/>
      </a:accent6>
      <a:hlink>
        <a:srgbClr val="ABABAB"/>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